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7"/>
  </p:notesMasterIdLst>
  <p:sldIdLst>
    <p:sldId id="256" r:id="rId2"/>
    <p:sldId id="705" r:id="rId3"/>
    <p:sldId id="685" r:id="rId4"/>
    <p:sldId id="724" r:id="rId5"/>
    <p:sldId id="709" r:id="rId6"/>
    <p:sldId id="708" r:id="rId7"/>
    <p:sldId id="707" r:id="rId8"/>
    <p:sldId id="703" r:id="rId9"/>
    <p:sldId id="706" r:id="rId10"/>
    <p:sldId id="704" r:id="rId11"/>
    <p:sldId id="260" r:id="rId12"/>
    <p:sldId id="257" r:id="rId13"/>
    <p:sldId id="283" r:id="rId14"/>
    <p:sldId id="258" r:id="rId15"/>
    <p:sldId id="682" r:id="rId16"/>
    <p:sldId id="681" r:id="rId17"/>
    <p:sldId id="259" r:id="rId18"/>
    <p:sldId id="268" r:id="rId19"/>
    <p:sldId id="696" r:id="rId20"/>
    <p:sldId id="697" r:id="rId21"/>
    <p:sldId id="698" r:id="rId22"/>
    <p:sldId id="700" r:id="rId23"/>
    <p:sldId id="687" r:id="rId24"/>
    <p:sldId id="692" r:id="rId25"/>
    <p:sldId id="725" r:id="rId26"/>
    <p:sldId id="365" r:id="rId27"/>
    <p:sldId id="279" r:id="rId28"/>
    <p:sldId id="695" r:id="rId29"/>
    <p:sldId id="264" r:id="rId30"/>
    <p:sldId id="715" r:id="rId31"/>
    <p:sldId id="265" r:id="rId32"/>
    <p:sldId id="717" r:id="rId33"/>
    <p:sldId id="716" r:id="rId34"/>
    <p:sldId id="263" r:id="rId35"/>
    <p:sldId id="714" r:id="rId36"/>
    <p:sldId id="713" r:id="rId37"/>
    <p:sldId id="711" r:id="rId38"/>
    <p:sldId id="368" r:id="rId39"/>
    <p:sldId id="271" r:id="rId40"/>
    <p:sldId id="683" r:id="rId41"/>
    <p:sldId id="367" r:id="rId42"/>
    <p:sldId id="266" r:id="rId43"/>
    <p:sldId id="359" r:id="rId44"/>
    <p:sldId id="375" r:id="rId45"/>
    <p:sldId id="720" r:id="rId46"/>
    <p:sldId id="719" r:id="rId47"/>
    <p:sldId id="270" r:id="rId48"/>
    <p:sldId id="722" r:id="rId49"/>
    <p:sldId id="377" r:id="rId50"/>
    <p:sldId id="721" r:id="rId51"/>
    <p:sldId id="262" r:id="rId52"/>
    <p:sldId id="261" r:id="rId53"/>
    <p:sldId id="372" r:id="rId54"/>
    <p:sldId id="360" r:id="rId55"/>
    <p:sldId id="269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tienne Calais" initials="EC" lastIdx="2" clrIdx="0">
    <p:extLst>
      <p:ext uri="{19B8F6BF-5375-455C-9EA6-DF929625EA0E}">
        <p15:presenceInfo xmlns:p15="http://schemas.microsoft.com/office/powerpoint/2012/main" userId="d761d046712ceb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40" autoAdjust="0"/>
    <p:restoredTop sz="94643" autoAdjust="0"/>
  </p:normalViewPr>
  <p:slideViewPr>
    <p:cSldViewPr snapToGrid="0">
      <p:cViewPr varScale="1">
        <p:scale>
          <a:sx n="105" d="100"/>
          <a:sy n="105" d="100"/>
        </p:scale>
        <p:origin x="9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4D487-115E-4650-B77E-C8075FD33E0C}" type="datetimeFigureOut">
              <a:rPr lang="fr-FR" smtClean="0"/>
              <a:t>21/03/2023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60DD0-4BAF-4CCE-8FB7-20375FF3AD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675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3BDC9-9773-4502-9A4B-28F88E2F663D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88722-715E-489D-B8D7-6266BA4F871C}" type="slidenum">
              <a:rPr lang="fr-FR" altLang="fr-FR" smtClean="0"/>
              <a:pPr/>
              <a:t>16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26052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Etienne CALAIS Ag FNOSAD 5,03,2022 piège JABEPRODE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60DD0-4BAF-4CCE-8FB7-20375FF3AD73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77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48EF4-D684-421A-B4B8-2506E71C1479}" type="datetime1">
              <a:rPr lang="fr-FR" smtClean="0"/>
              <a:t>21/03/2023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69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3D90-B998-484F-8178-2D069000125A}" type="datetime1">
              <a:rPr lang="fr-FR" smtClean="0"/>
              <a:t>21/03/2023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92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659C-E350-43C8-9111-36BCAA39E679}" type="datetime1">
              <a:rPr lang="fr-FR" smtClean="0"/>
              <a:t>21/03/2023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1126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520E-F3D6-434E-A3B9-E7122B7F5673}" type="datetime1">
              <a:rPr lang="fr-FR" smtClean="0"/>
              <a:t>21/03/2023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594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F1F1-0B7B-48D4-A41A-2D97ED45E0DD}" type="datetime1">
              <a:rPr lang="fr-FR" smtClean="0"/>
              <a:t>21/03/2023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1508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BCC1-2808-48B0-8536-23E785A29344}" type="datetime1">
              <a:rPr lang="fr-FR" smtClean="0"/>
              <a:t>21/03/2023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585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0325E-EC70-4646-B888-B86E9BA50F2F}" type="datetime1">
              <a:rPr lang="fr-FR" smtClean="0"/>
              <a:t>21/03/2023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582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0367E-3C73-4301-A115-4FD79A95864F}" type="datetime1">
              <a:rPr lang="fr-FR" smtClean="0"/>
              <a:t>21/03/2023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81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EF0E-784E-4C96-8C49-B2800ED104F2}" type="datetime1">
              <a:rPr lang="fr-FR" smtClean="0"/>
              <a:t>21/03/2023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02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0F7EE-4042-4502-8D6F-660A2A6FDC3D}" type="datetime1">
              <a:rPr lang="fr-FR" smtClean="0"/>
              <a:t>21/03/2023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34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D706-B3B4-4273-95F8-02E29D58182E}" type="datetime1">
              <a:rPr lang="fr-FR" smtClean="0"/>
              <a:t>21/03/2023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23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FEDD8-F2AF-462D-89B7-24CDC7BEF100}" type="datetime1">
              <a:rPr lang="fr-FR" smtClean="0"/>
              <a:t>21/03/2023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088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F1C3-96C8-4E8D-8513-D13A79EBA522}" type="datetime1">
              <a:rPr lang="fr-FR" smtClean="0"/>
              <a:t>21/03/2023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435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1107-F571-4D6E-96A9-814303818DB4}" type="datetime1">
              <a:rPr lang="fr-FR" smtClean="0"/>
              <a:t>21/03/2023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72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D87D7-BEBF-4E7F-8B77-C71EF0448ED9}" type="datetime1">
              <a:rPr lang="fr-FR" smtClean="0"/>
              <a:t>21/03/2023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3818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D2657-4399-48B0-818C-91E8EF8A827A}" type="datetime1">
              <a:rPr lang="fr-FR" smtClean="0"/>
              <a:t>21/03/2023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61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0A2CC-79CA-438C-A14B-21EFB8D2C331}" type="datetime1">
              <a:rPr lang="fr-FR" smtClean="0"/>
              <a:t>21/03/2023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Etienne CALAIS       GDSA 76     4.02.2023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8770A6-D3FB-4A69-BE09-9187039C0B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24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3Smguv76yw" TargetMode="External"/><Relationship Id="rId2" Type="http://schemas.openxmlformats.org/officeDocument/2006/relationships/hyperlink" Target="https://youtu.be/eW9CK8yxIW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beilles95.fr/wp-content/uploads/2021/04/Compressed-Harpe-AAVO-2021-Descriptif-technique-3-Avril-2021.pdf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BA23E-3D6E-4EE7-8092-F1A778FDC8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PNPPF et PNFA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43B1969-21DF-4F72-BED0-5D0D133C48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/>
              <a:t>Plan national de piégeage de printemps des frelons asiatiques</a:t>
            </a:r>
          </a:p>
          <a:p>
            <a:r>
              <a:rPr lang="fr-FR" b="1" dirty="0"/>
              <a:t>Plan national de lutte contre les frelons</a:t>
            </a:r>
          </a:p>
          <a:p>
            <a:r>
              <a:rPr lang="fr-FR" dirty="0"/>
              <a:t>Etienne CALAIS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267BB4-FCC7-486E-B437-E452B5111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1311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11E274C-B4FF-4BD3-2CE8-6C943DE93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11E031-DF59-7006-3E7E-32BF070E7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31" y="-451513"/>
            <a:ext cx="8440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016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NID PRIMAIRE Vespa. Velutina.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51917" y="2061346"/>
            <a:ext cx="8608579" cy="4536006"/>
          </a:xfrm>
        </p:spPr>
        <p:txBody>
          <a:bodyPr/>
          <a:lstStyle/>
          <a:p>
            <a:r>
              <a:rPr lang="fr-FR" b="1" dirty="0"/>
              <a:t>Mars à août.</a:t>
            </a:r>
            <a:r>
              <a:rPr lang="fr-FR" b="1" dirty="0">
                <a:solidFill>
                  <a:srgbClr val="FF0000"/>
                </a:solidFill>
              </a:rPr>
              <a:t>35 à 53 jours pour obtenir une ouvrière</a:t>
            </a:r>
          </a:p>
          <a:p>
            <a:r>
              <a:rPr lang="fr-FR" b="1" dirty="0"/>
              <a:t>5 à 20cm diamètre</a:t>
            </a:r>
          </a:p>
          <a:p>
            <a:r>
              <a:rPr lang="fr-FR" b="1" dirty="0"/>
              <a:t>Sur les habitats.</a:t>
            </a:r>
          </a:p>
          <a:p>
            <a:r>
              <a:rPr lang="fr-FR" b="1" dirty="0"/>
              <a:t>À faible hauteur.</a:t>
            </a:r>
          </a:p>
          <a:p>
            <a:r>
              <a:rPr lang="fr-FR" b="1" dirty="0">
                <a:solidFill>
                  <a:srgbClr val="FF0000"/>
                </a:solidFill>
              </a:rPr>
              <a:t>Ouverture basse.</a:t>
            </a:r>
          </a:p>
          <a:p>
            <a:r>
              <a:rPr lang="fr-FR" b="1" dirty="0"/>
              <a:t>Visibles.</a:t>
            </a:r>
          </a:p>
          <a:p>
            <a:r>
              <a:rPr lang="fr-FR" b="1" u="sng" dirty="0"/>
              <a:t>Détruire la nuit</a:t>
            </a:r>
            <a:r>
              <a:rPr lang="fr-FR" dirty="0"/>
              <a:t>.</a:t>
            </a:r>
          </a:p>
          <a:p>
            <a:r>
              <a:rPr lang="fr-FR" dirty="0"/>
              <a:t>Congélation,.</a:t>
            </a:r>
          </a:p>
        </p:txBody>
      </p:sp>
      <p:pic>
        <p:nvPicPr>
          <p:cNvPr id="4098" name="Imag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0533" y="2416522"/>
            <a:ext cx="5299963" cy="393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7373B99-12E3-46CE-A243-89D6118C7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IMG_42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334" y="0"/>
            <a:ext cx="13494158" cy="904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53AA3D-BFD3-4C97-BA12-A350E6DA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Nid secondaire de Vespa. Velutina</a:t>
            </a:r>
            <a:r>
              <a:rPr lang="fr-FR" dirty="0"/>
              <a:t>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/>
              <a:t>Tiers supérieur sans galettes: isolant et couches régulières contre les intempéries: carton plus dur </a:t>
            </a:r>
          </a:p>
          <a:p>
            <a:r>
              <a:rPr lang="fr-FR" b="1" u="sng" dirty="0">
                <a:solidFill>
                  <a:srgbClr val="FF0000"/>
                </a:solidFill>
              </a:rPr>
              <a:t>6 à 8 galettes</a:t>
            </a:r>
            <a:r>
              <a:rPr lang="fr-FR" b="1" u="sng" dirty="0"/>
              <a:t>. 70% nids primaires abandonnés pour fonder nids secondaires</a:t>
            </a:r>
          </a:p>
          <a:p>
            <a:r>
              <a:rPr lang="fr-FR" b="1" dirty="0"/>
              <a:t>Nids sous abris: 13 000 alvéoles. Plus gros et ronds</a:t>
            </a:r>
          </a:p>
          <a:p>
            <a:r>
              <a:rPr lang="fr-FR" b="1" dirty="0">
                <a:solidFill>
                  <a:srgbClr val="FF0000"/>
                </a:solidFill>
              </a:rPr>
              <a:t>Nids extérieurs: 12000 alvéoles, nid en poire</a:t>
            </a:r>
            <a:endParaRPr lang="fr-FR" b="1" dirty="0"/>
          </a:p>
          <a:p>
            <a:r>
              <a:rPr lang="fr-FR" b="1" dirty="0"/>
              <a:t>Nid de Vespa Crabro: 3000 alvéoles en octobre</a:t>
            </a:r>
          </a:p>
          <a:p>
            <a:r>
              <a:rPr lang="fr-FR" b="1" u="sng" dirty="0">
                <a:solidFill>
                  <a:srgbClr val="FF0000"/>
                </a:solidFill>
              </a:rPr>
              <a:t>1000 à 2000 frelons  par nid </a:t>
            </a:r>
            <a:r>
              <a:rPr lang="fr-FR" b="1" u="sng" dirty="0"/>
              <a:t>( 10 à 15000 sur la saison)</a:t>
            </a:r>
          </a:p>
          <a:p>
            <a:r>
              <a:rPr lang="fr-FR" b="1" dirty="0"/>
              <a:t>Alvéoles des galettes hautes: plus petites.( individus plus petits). En bas individus plus grands</a:t>
            </a:r>
          </a:p>
          <a:p>
            <a:r>
              <a:rPr lang="fr-FR" b="1" dirty="0"/>
              <a:t>Septième galette début septembre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2334D9-B5E1-45AD-8FAE-003CD5D0D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2B8D91-2C95-4C35-96AA-F4ED02320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             Organisation du PNFA</a:t>
            </a:r>
            <a:br>
              <a:rPr lang="fr-FR" b="1" dirty="0">
                <a:solidFill>
                  <a:schemeClr val="tx1"/>
                </a:solidFill>
              </a:rPr>
            </a:br>
            <a:r>
              <a:rPr lang="fr-FR" b="1" dirty="0">
                <a:solidFill>
                  <a:schemeClr val="tx1"/>
                </a:solidFill>
              </a:rPr>
              <a:t>Plan national de lutte contre les frelons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4B4E59-17B8-4858-B9FC-0328E7605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Prévention</a:t>
            </a:r>
            <a:r>
              <a:rPr lang="fr-FR" b="1" dirty="0"/>
              <a:t>:  - </a:t>
            </a:r>
            <a:r>
              <a:rPr lang="fr-FR" b="1" u="sng" dirty="0"/>
              <a:t>organiser</a:t>
            </a:r>
            <a:r>
              <a:rPr lang="fr-FR" b="1" dirty="0"/>
              <a:t> les apiculteurs </a:t>
            </a:r>
            <a:r>
              <a:rPr lang="fr-FR" b="1" u="sng" dirty="0"/>
              <a:t>et communiquer </a:t>
            </a:r>
            <a:r>
              <a:rPr lang="fr-FR" b="1" u="sng" dirty="0">
                <a:solidFill>
                  <a:schemeClr val="accent4"/>
                </a:solidFill>
              </a:rPr>
              <a:t>: groupe GDSF-FNOSAD</a:t>
            </a:r>
          </a:p>
          <a:p>
            <a:pPr marL="0" indent="0">
              <a:buNone/>
            </a:pPr>
            <a:r>
              <a:rPr lang="fr-FR" b="1" dirty="0"/>
              <a:t>                           -</a:t>
            </a:r>
            <a:r>
              <a:rPr lang="fr-FR" b="1" u="sng" dirty="0"/>
              <a:t>former tous les intervenants  </a:t>
            </a:r>
            <a:r>
              <a:rPr lang="fr-FR" b="1" dirty="0"/>
              <a:t>et </a:t>
            </a:r>
            <a:r>
              <a:rPr lang="fr-FR" b="1" u="sng" dirty="0"/>
              <a:t>informer</a:t>
            </a:r>
            <a:r>
              <a:rPr lang="fr-FR" b="1" dirty="0"/>
              <a:t> le public </a:t>
            </a:r>
          </a:p>
          <a:p>
            <a:pPr marL="0" indent="0">
              <a:buNone/>
            </a:pPr>
            <a:r>
              <a:rPr lang="fr-FR" b="1" dirty="0"/>
              <a:t>                           </a:t>
            </a:r>
            <a:r>
              <a:rPr lang="fr-FR" b="1" u="sng" dirty="0"/>
              <a:t>- </a:t>
            </a:r>
            <a:r>
              <a:rPr lang="fr-FR" b="1" u="sng" dirty="0">
                <a:solidFill>
                  <a:srgbClr val="FF0000"/>
                </a:solidFill>
              </a:rPr>
              <a:t>protéger les ruchers</a:t>
            </a:r>
            <a:r>
              <a:rPr lang="fr-FR" b="1" dirty="0">
                <a:solidFill>
                  <a:srgbClr val="FF0000"/>
                </a:solidFill>
              </a:rPr>
              <a:t>: muselières, harpes, pièges, entrées des ruches</a:t>
            </a:r>
          </a:p>
          <a:p>
            <a:pPr marL="0" indent="0">
              <a:buNone/>
            </a:pPr>
            <a:endParaRPr lang="fr-FR" b="1" dirty="0">
              <a:solidFill>
                <a:srgbClr val="FF0000"/>
              </a:solidFill>
            </a:endParaRPr>
          </a:p>
          <a:p>
            <a:r>
              <a:rPr lang="fr-FR" b="1" dirty="0">
                <a:solidFill>
                  <a:srgbClr val="FF0000"/>
                </a:solidFill>
              </a:rPr>
              <a:t>Surveillance</a:t>
            </a:r>
            <a:r>
              <a:rPr lang="fr-FR" b="1" dirty="0"/>
              <a:t>:  - plateforme d’épidémiosurveillance: </a:t>
            </a:r>
            <a:r>
              <a:rPr lang="fr-FR" b="1" dirty="0">
                <a:solidFill>
                  <a:schemeClr val="accent4"/>
                </a:solidFill>
              </a:rPr>
              <a:t>Groupe PESA frelon et autres plateformes départementales et régionales</a:t>
            </a:r>
          </a:p>
          <a:p>
            <a:pPr marL="0" indent="0">
              <a:buNone/>
            </a:pPr>
            <a:r>
              <a:rPr lang="fr-FR" b="1" dirty="0"/>
              <a:t>                              -les référents frelon </a:t>
            </a:r>
          </a:p>
          <a:p>
            <a:pPr marL="0" indent="0">
              <a:buNone/>
            </a:pPr>
            <a:r>
              <a:rPr lang="fr-FR" b="1" dirty="0"/>
              <a:t>                              -</a:t>
            </a:r>
            <a:r>
              <a:rPr lang="fr-FR" b="1" dirty="0">
                <a:solidFill>
                  <a:srgbClr val="FF0000"/>
                </a:solidFill>
              </a:rPr>
              <a:t>le piégeage de printemps des fondatrices de FA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b="1" dirty="0">
                <a:solidFill>
                  <a:srgbClr val="FF0000"/>
                </a:solidFill>
              </a:rPr>
              <a:t>Lutte:</a:t>
            </a:r>
            <a:r>
              <a:rPr lang="fr-FR" b="1" dirty="0"/>
              <a:t>               - repérage des nids </a:t>
            </a:r>
            <a:r>
              <a:rPr lang="fr-FR" b="1" dirty="0">
                <a:solidFill>
                  <a:srgbClr val="FF0000"/>
                </a:solidFill>
              </a:rPr>
              <a:t>:</a:t>
            </a:r>
            <a:r>
              <a:rPr lang="fr-FR" b="1" dirty="0" err="1">
                <a:solidFill>
                  <a:srgbClr val="FF0000"/>
                </a:solidFill>
              </a:rPr>
              <a:t>télémetrie</a:t>
            </a:r>
            <a:r>
              <a:rPr lang="fr-FR" b="1" dirty="0">
                <a:solidFill>
                  <a:srgbClr val="FF0000"/>
                </a:solidFill>
              </a:rPr>
              <a:t>, triangulation</a:t>
            </a:r>
          </a:p>
          <a:p>
            <a:pPr marL="0" indent="0">
              <a:buNone/>
            </a:pPr>
            <a:r>
              <a:rPr lang="fr-FR" b="1" dirty="0"/>
              <a:t>                              -</a:t>
            </a:r>
            <a:r>
              <a:rPr lang="fr-FR" b="1" u="sng" dirty="0">
                <a:solidFill>
                  <a:schemeClr val="tx1"/>
                </a:solidFill>
              </a:rPr>
              <a:t>destruction précoce des nids</a:t>
            </a:r>
            <a:r>
              <a:rPr lang="fr-FR" b="1" dirty="0">
                <a:solidFill>
                  <a:srgbClr val="C00000"/>
                </a:solidFill>
              </a:rPr>
              <a:t>: 20%nids détruits? Parfois trop tardivement</a:t>
            </a:r>
          </a:p>
          <a:p>
            <a:pPr marL="0" indent="0">
              <a:buNone/>
            </a:pPr>
            <a:r>
              <a:rPr lang="fr-FR" b="1" dirty="0"/>
              <a:t>                              -piégeage le plus sélectif possible en automne</a:t>
            </a:r>
          </a:p>
          <a:p>
            <a:pPr marL="0" indent="0">
              <a:buNone/>
            </a:pPr>
            <a:r>
              <a:rPr lang="fr-FR" dirty="0"/>
              <a:t>                              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B8E4D4-8A46-4851-871E-2CBCBA89A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2679379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96D88A-91D5-41EE-A358-5A94A6D06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31257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Plan national de piégeage de printemps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041FB1-165F-4DCB-9DCD-87963915C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7557"/>
            <a:ext cx="8596668" cy="4573806"/>
          </a:xfrm>
        </p:spPr>
        <p:txBody>
          <a:bodyPr>
            <a:normAutofit fontScale="85000" lnSpcReduction="10000"/>
          </a:bodyPr>
          <a:lstStyle/>
          <a:p>
            <a:r>
              <a:rPr lang="fr-FR" b="1" dirty="0"/>
              <a:t>Objectif</a:t>
            </a:r>
            <a:r>
              <a:rPr lang="fr-FR" b="1" u="sng" dirty="0"/>
              <a:t>: </a:t>
            </a:r>
            <a:r>
              <a:rPr lang="fr-FR" b="1" u="sng" dirty="0">
                <a:solidFill>
                  <a:schemeClr val="accent5"/>
                </a:solidFill>
              </a:rPr>
              <a:t>baisser la pression de prédation sur les colonies et le nombre de nids</a:t>
            </a:r>
          </a:p>
          <a:p>
            <a:r>
              <a:rPr lang="fr-FR" b="1" dirty="0"/>
              <a:t>Organisation</a:t>
            </a:r>
          </a:p>
          <a:p>
            <a:r>
              <a:rPr lang="fr-FR" dirty="0"/>
              <a:t>                    Missions: nationales, régionales, départementales, locales,</a:t>
            </a:r>
          </a:p>
          <a:p>
            <a:r>
              <a:rPr lang="fr-FR" b="1" dirty="0"/>
              <a:t>Actions de prévention</a:t>
            </a:r>
            <a:r>
              <a:rPr lang="fr-FR" dirty="0"/>
              <a:t>: formation et communication</a:t>
            </a:r>
          </a:p>
          <a:p>
            <a:r>
              <a:rPr lang="fr-FR" b="1" dirty="0"/>
              <a:t>Actions de surveillance</a:t>
            </a:r>
            <a:r>
              <a:rPr lang="fr-FR" dirty="0"/>
              <a:t>: groupes de suivis du piégeage</a:t>
            </a:r>
          </a:p>
          <a:p>
            <a:r>
              <a:rPr lang="fr-FR" b="1" dirty="0"/>
              <a:t>Actions de lutte</a:t>
            </a:r>
            <a:r>
              <a:rPr lang="fr-FR" dirty="0"/>
              <a:t>:    </a:t>
            </a:r>
            <a:r>
              <a:rPr lang="fr-FR" dirty="0">
                <a:solidFill>
                  <a:schemeClr val="accent5"/>
                </a:solidFill>
              </a:rPr>
              <a:t>Qui piège?</a:t>
            </a:r>
          </a:p>
          <a:p>
            <a:r>
              <a:rPr lang="fr-FR" dirty="0">
                <a:solidFill>
                  <a:schemeClr val="accent5"/>
                </a:solidFill>
              </a:rPr>
              <a:t>                              Durée et dates</a:t>
            </a:r>
          </a:p>
          <a:p>
            <a:r>
              <a:rPr lang="fr-FR" dirty="0">
                <a:solidFill>
                  <a:schemeClr val="accent5"/>
                </a:solidFill>
              </a:rPr>
              <a:t>                              Localisation des pièges et quadrillage du secteur</a:t>
            </a:r>
          </a:p>
          <a:p>
            <a:r>
              <a:rPr lang="fr-FR" dirty="0">
                <a:solidFill>
                  <a:schemeClr val="accent5"/>
                </a:solidFill>
              </a:rPr>
              <a:t>                              Types de pièges et appats</a:t>
            </a:r>
          </a:p>
          <a:p>
            <a:r>
              <a:rPr lang="fr-FR" dirty="0">
                <a:solidFill>
                  <a:schemeClr val="accent5"/>
                </a:solidFill>
              </a:rPr>
              <a:t>                              Relevés des captures</a:t>
            </a:r>
          </a:p>
          <a:p>
            <a:r>
              <a:rPr lang="fr-FR" b="1" dirty="0">
                <a:solidFill>
                  <a:schemeClr val="tx1"/>
                </a:solidFill>
              </a:rPr>
              <a:t>Envoi par la FNOSAD:- Plan national de piégeage</a:t>
            </a:r>
          </a:p>
          <a:p>
            <a:r>
              <a:rPr lang="fr-FR" b="1" dirty="0">
                <a:solidFill>
                  <a:schemeClr val="tx1"/>
                </a:solidFill>
              </a:rPr>
              <a:t>                                  -Guide des bonnes pratiques de piégeage</a:t>
            </a:r>
          </a:p>
          <a:p>
            <a:r>
              <a:rPr lang="fr-FR" b="1" dirty="0">
                <a:solidFill>
                  <a:schemeClr val="tx1"/>
                </a:solidFill>
              </a:rPr>
              <a:t>                                  -4 annexes:  fiche protocole de piégeage, fiche engagement de piégeage, fiche relevé de piégeur, fiche comparative destruction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B0991B-63F9-4876-9C96-2374285A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5059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e 177">
            <a:extLst>
              <a:ext uri="{FF2B5EF4-FFF2-40B4-BE49-F238E27FC236}">
                <a16:creationId xmlns:a16="http://schemas.microsoft.com/office/drawing/2014/main" id="{D6E1DE90-2AE5-41A0-BCDD-8FF4F87AA9BC}"/>
              </a:ext>
            </a:extLst>
          </p:cNvPr>
          <p:cNvGrpSpPr/>
          <p:nvPr/>
        </p:nvGrpSpPr>
        <p:grpSpPr>
          <a:xfrm>
            <a:off x="1876695" y="767490"/>
            <a:ext cx="8438609" cy="5661585"/>
            <a:chOff x="817450" y="893900"/>
            <a:chExt cx="10890970" cy="5949617"/>
          </a:xfrm>
        </p:grpSpPr>
        <p:grpSp>
          <p:nvGrpSpPr>
            <p:cNvPr id="179" name="Groupe 178">
              <a:extLst>
                <a:ext uri="{FF2B5EF4-FFF2-40B4-BE49-F238E27FC236}">
                  <a16:creationId xmlns:a16="http://schemas.microsoft.com/office/drawing/2014/main" id="{77742F77-18DA-4BC7-97BB-797101586618}"/>
                </a:ext>
              </a:extLst>
            </p:cNvPr>
            <p:cNvGrpSpPr/>
            <p:nvPr/>
          </p:nvGrpSpPr>
          <p:grpSpPr>
            <a:xfrm>
              <a:off x="9753253" y="4504517"/>
              <a:ext cx="803474" cy="682873"/>
              <a:chOff x="7221484" y="4660373"/>
              <a:chExt cx="947446" cy="914400"/>
            </a:xfrm>
            <a:solidFill>
              <a:srgbClr val="FFC000"/>
            </a:solidFill>
          </p:grpSpPr>
          <p:sp>
            <p:nvSpPr>
              <p:cNvPr id="255" name="Rectangle : coins arrondis 254">
                <a:extLst>
                  <a:ext uri="{FF2B5EF4-FFF2-40B4-BE49-F238E27FC236}">
                    <a16:creationId xmlns:a16="http://schemas.microsoft.com/office/drawing/2014/main" id="{25910252-1C6F-4866-8A64-075AD807B106}"/>
                  </a:ext>
                </a:extLst>
              </p:cNvPr>
              <p:cNvSpPr/>
              <p:nvPr/>
            </p:nvSpPr>
            <p:spPr>
              <a:xfrm>
                <a:off x="7221484" y="4660373"/>
                <a:ext cx="914400" cy="9144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 anchorCtr="0"/>
              <a:lstStyle/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56" name="ZoneTexte 255">
                <a:extLst>
                  <a:ext uri="{FF2B5EF4-FFF2-40B4-BE49-F238E27FC236}">
                    <a16:creationId xmlns:a16="http://schemas.microsoft.com/office/drawing/2014/main" id="{D01A3B1F-AB71-4D81-858D-ADC23F1B7D2B}"/>
                  </a:ext>
                </a:extLst>
              </p:cNvPr>
              <p:cNvSpPr txBox="1"/>
              <p:nvPr/>
            </p:nvSpPr>
            <p:spPr>
              <a:xfrm rot="5400000">
                <a:off x="7432590" y="4661753"/>
                <a:ext cx="563024" cy="909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 wrap="square" rtlCol="0" anchor="ctr" anchorCtr="0">
                <a:spAutoFit/>
              </a:bodyPr>
              <a:lstStyle/>
              <a:p>
                <a:pPr>
                  <a:defRPr/>
                </a:pPr>
                <a:endParaRPr lang="fr-FR" sz="1400" b="1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80" name="Groupe 179">
              <a:extLst>
                <a:ext uri="{FF2B5EF4-FFF2-40B4-BE49-F238E27FC236}">
                  <a16:creationId xmlns:a16="http://schemas.microsoft.com/office/drawing/2014/main" id="{30948B97-4FE7-4599-914A-861EB7F3BDA1}"/>
                </a:ext>
              </a:extLst>
            </p:cNvPr>
            <p:cNvGrpSpPr/>
            <p:nvPr/>
          </p:nvGrpSpPr>
          <p:grpSpPr>
            <a:xfrm>
              <a:off x="9809956" y="3954246"/>
              <a:ext cx="803474" cy="682873"/>
              <a:chOff x="7221484" y="4660373"/>
              <a:chExt cx="947446" cy="914400"/>
            </a:xfrm>
            <a:solidFill>
              <a:srgbClr val="FFC000"/>
            </a:solidFill>
          </p:grpSpPr>
          <p:sp>
            <p:nvSpPr>
              <p:cNvPr id="253" name="Rectangle : coins arrondis 252">
                <a:extLst>
                  <a:ext uri="{FF2B5EF4-FFF2-40B4-BE49-F238E27FC236}">
                    <a16:creationId xmlns:a16="http://schemas.microsoft.com/office/drawing/2014/main" id="{BA08691B-C1E9-488A-B6E1-2D9D6ACDD2C2}"/>
                  </a:ext>
                </a:extLst>
              </p:cNvPr>
              <p:cNvSpPr/>
              <p:nvPr/>
            </p:nvSpPr>
            <p:spPr>
              <a:xfrm>
                <a:off x="7221484" y="4660373"/>
                <a:ext cx="914400" cy="9144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 anchorCtr="0"/>
              <a:lstStyle/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54" name="ZoneTexte 253">
                <a:extLst>
                  <a:ext uri="{FF2B5EF4-FFF2-40B4-BE49-F238E27FC236}">
                    <a16:creationId xmlns:a16="http://schemas.microsoft.com/office/drawing/2014/main" id="{0FEDC336-9ADD-49EF-8CFF-62CB9491C4C5}"/>
                  </a:ext>
                </a:extLst>
              </p:cNvPr>
              <p:cNvSpPr txBox="1"/>
              <p:nvPr/>
            </p:nvSpPr>
            <p:spPr>
              <a:xfrm rot="5400000">
                <a:off x="7432590" y="4661753"/>
                <a:ext cx="563024" cy="909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 wrap="square" rtlCol="0" anchor="ctr" anchorCtr="0">
                <a:spAutoFit/>
              </a:bodyPr>
              <a:lstStyle/>
              <a:p>
                <a:pPr>
                  <a:defRPr/>
                </a:pPr>
                <a:endParaRPr lang="fr-FR" sz="1400" b="1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9B4EEC0-3B2E-40EC-9143-E88BE8091442}"/>
                </a:ext>
              </a:extLst>
            </p:cNvPr>
            <p:cNvSpPr/>
            <p:nvPr/>
          </p:nvSpPr>
          <p:spPr>
            <a:xfrm rot="5400000">
              <a:off x="2471091" y="255205"/>
              <a:ext cx="914400" cy="4186387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vert="vert270" rtlCol="0" anchor="ctr" anchorCtr="0"/>
            <a:lstStyle/>
            <a:p>
              <a:pPr algn="ctr">
                <a:defRPr/>
              </a:pPr>
              <a:endParaRPr lang="fr-FR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82" name="Groupe 181">
              <a:extLst>
                <a:ext uri="{FF2B5EF4-FFF2-40B4-BE49-F238E27FC236}">
                  <a16:creationId xmlns:a16="http://schemas.microsoft.com/office/drawing/2014/main" id="{D64F4E3A-EC9A-4625-B231-65CD94020858}"/>
                </a:ext>
              </a:extLst>
            </p:cNvPr>
            <p:cNvGrpSpPr/>
            <p:nvPr/>
          </p:nvGrpSpPr>
          <p:grpSpPr>
            <a:xfrm>
              <a:off x="1565037" y="3481123"/>
              <a:ext cx="3420421" cy="1592437"/>
              <a:chOff x="762334" y="2190304"/>
              <a:chExt cx="3259414" cy="1592437"/>
            </a:xfrm>
          </p:grpSpPr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CF732C79-81AD-467D-8FF3-1A6BA5D2D7A4}"/>
                  </a:ext>
                </a:extLst>
              </p:cNvPr>
              <p:cNvSpPr/>
              <p:nvPr/>
            </p:nvSpPr>
            <p:spPr>
              <a:xfrm rot="5400000">
                <a:off x="1737371" y="1262082"/>
                <a:ext cx="733195" cy="268326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34F2FA4-AA22-4055-9CDA-AB089E75AEF5}"/>
                  </a:ext>
                </a:extLst>
              </p:cNvPr>
              <p:cNvSpPr/>
              <p:nvPr/>
            </p:nvSpPr>
            <p:spPr>
              <a:xfrm rot="5400000">
                <a:off x="1772172" y="1504839"/>
                <a:ext cx="914400" cy="273900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vert="vert270" rtlCol="0" anchor="t" anchorCtr="0"/>
              <a:lstStyle/>
              <a:p>
                <a:pPr algn="ctr">
                  <a:defRPr/>
                </a:pPr>
                <a:r>
                  <a:rPr lang="fr-FR" kern="0" dirty="0">
                    <a:solidFill>
                      <a:prstClr val="white"/>
                    </a:solidFill>
                    <a:latin typeface="Calibri" panose="020F0502020204030204"/>
                  </a:rPr>
                  <a:t>Région 1 </a:t>
                </a:r>
              </a:p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B8B1257C-E54E-4790-AD21-14957AF15D44}"/>
                  </a:ext>
                </a:extLst>
              </p:cNvPr>
              <p:cNvSpPr/>
              <p:nvPr/>
            </p:nvSpPr>
            <p:spPr>
              <a:xfrm rot="5400000">
                <a:off x="1924570" y="1633794"/>
                <a:ext cx="914400" cy="2739005"/>
              </a:xfrm>
              <a:prstGeom prst="rect">
                <a:avLst/>
              </a:prstGeom>
              <a:noFill/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vert="vert270" rtlCol="0" anchor="t" anchorCtr="0"/>
              <a:lstStyle/>
              <a:p>
                <a:pPr algn="ctr">
                  <a:defRPr/>
                </a:pPr>
                <a:r>
                  <a:rPr lang="fr-FR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</a:p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E7678EF-FB6F-45B3-9FBA-8DFF2EC22103}"/>
                  </a:ext>
                </a:extLst>
              </p:cNvPr>
              <p:cNvSpPr/>
              <p:nvPr/>
            </p:nvSpPr>
            <p:spPr>
              <a:xfrm rot="5400000">
                <a:off x="2076972" y="1813816"/>
                <a:ext cx="914400" cy="2739005"/>
              </a:xfrm>
              <a:prstGeom prst="rect">
                <a:avLst/>
              </a:prstGeom>
              <a:noFill/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vert="vert270" rtlCol="0" anchor="t" anchorCtr="0"/>
              <a:lstStyle/>
              <a:p>
                <a:pPr algn="ctr">
                  <a:defRPr/>
                </a:pPr>
                <a:r>
                  <a:rPr lang="fr-FR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</a:p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C7D63B1A-CBE7-475F-8B23-886D4C1B3B3F}"/>
                  </a:ext>
                </a:extLst>
              </p:cNvPr>
              <p:cNvSpPr/>
              <p:nvPr/>
            </p:nvSpPr>
            <p:spPr>
              <a:xfrm rot="5400000">
                <a:off x="2195046" y="1956038"/>
                <a:ext cx="914400" cy="2739005"/>
              </a:xfrm>
              <a:prstGeom prst="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vert="vert270" rtlCol="0" anchor="t" anchorCtr="0"/>
              <a:lstStyle/>
              <a:p>
                <a:pPr algn="ctr">
                  <a:defRPr/>
                </a:pPr>
                <a:r>
                  <a:rPr lang="fr-FR" kern="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</a:p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ctr">
                  <a:defRPr/>
                </a:pPr>
                <a:endParaRPr lang="fr-FR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9" name="ZoneTexte 248">
                <a:extLst>
                  <a:ext uri="{FF2B5EF4-FFF2-40B4-BE49-F238E27FC236}">
                    <a16:creationId xmlns:a16="http://schemas.microsoft.com/office/drawing/2014/main" id="{5799F81B-32B8-4D4A-906F-AB19D0CDB59F}"/>
                  </a:ext>
                </a:extLst>
              </p:cNvPr>
              <p:cNvSpPr txBox="1"/>
              <p:nvPr/>
            </p:nvSpPr>
            <p:spPr>
              <a:xfrm>
                <a:off x="3694226" y="2674714"/>
                <a:ext cx="152401" cy="291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fr-FR" sz="1200" kern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250" name="ZoneTexte 249">
                <a:extLst>
                  <a:ext uri="{FF2B5EF4-FFF2-40B4-BE49-F238E27FC236}">
                    <a16:creationId xmlns:a16="http://schemas.microsoft.com/office/drawing/2014/main" id="{F1FA39B3-215D-47FA-A5E0-6BDCC7D65C66}"/>
                  </a:ext>
                </a:extLst>
              </p:cNvPr>
              <p:cNvSpPr txBox="1"/>
              <p:nvPr/>
            </p:nvSpPr>
            <p:spPr>
              <a:xfrm>
                <a:off x="3541827" y="2497617"/>
                <a:ext cx="323716" cy="291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fr-FR" sz="1200" kern="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251" name="ZoneTexte 250">
                <a:extLst>
                  <a:ext uri="{FF2B5EF4-FFF2-40B4-BE49-F238E27FC236}">
                    <a16:creationId xmlns:a16="http://schemas.microsoft.com/office/drawing/2014/main" id="{DA27D372-3AF5-4E65-94E2-B3466AE48B6B}"/>
                  </a:ext>
                </a:extLst>
              </p:cNvPr>
              <p:cNvSpPr txBox="1"/>
              <p:nvPr/>
            </p:nvSpPr>
            <p:spPr>
              <a:xfrm>
                <a:off x="3397158" y="2345807"/>
                <a:ext cx="206165" cy="291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fr-FR" sz="1200" kern="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252" name="ZoneTexte 251">
                <a:extLst>
                  <a:ext uri="{FF2B5EF4-FFF2-40B4-BE49-F238E27FC236}">
                    <a16:creationId xmlns:a16="http://schemas.microsoft.com/office/drawing/2014/main" id="{C78524EE-759D-4FF0-8791-CE6E5307B13A}"/>
                  </a:ext>
                </a:extLst>
              </p:cNvPr>
              <p:cNvSpPr txBox="1"/>
              <p:nvPr/>
            </p:nvSpPr>
            <p:spPr>
              <a:xfrm>
                <a:off x="3204711" y="2190304"/>
                <a:ext cx="206165" cy="291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fr-FR" sz="1200" kern="0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</p:grpSp>
        <p:sp>
          <p:nvSpPr>
            <p:cNvPr id="183" name="ZoneTexte 182">
              <a:extLst>
                <a:ext uri="{FF2B5EF4-FFF2-40B4-BE49-F238E27FC236}">
                  <a16:creationId xmlns:a16="http://schemas.microsoft.com/office/drawing/2014/main" id="{033954E9-39D1-4488-8D49-A65027ED6647}"/>
                </a:ext>
              </a:extLst>
            </p:cNvPr>
            <p:cNvSpPr txBox="1"/>
            <p:nvPr/>
          </p:nvSpPr>
          <p:spPr>
            <a:xfrm>
              <a:off x="2050304" y="4146878"/>
              <a:ext cx="1190005" cy="323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 kern="0" dirty="0">
                  <a:solidFill>
                    <a:prstClr val="black"/>
                  </a:solidFill>
                  <a:latin typeface="Calibri" panose="020F0502020204030204"/>
                </a:rPr>
                <a:t>Région </a:t>
              </a:r>
              <a:r>
                <a:rPr lang="fr-FR" sz="1400" kern="0" dirty="0" err="1">
                  <a:solidFill>
                    <a:prstClr val="black"/>
                  </a:solidFill>
                  <a:latin typeface="Calibri" panose="020F0502020204030204"/>
                </a:rPr>
                <a:t>Idf</a:t>
              </a:r>
              <a:endParaRPr lang="fr-FR" sz="14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" name="ZoneTexte 183">
              <a:extLst>
                <a:ext uri="{FF2B5EF4-FFF2-40B4-BE49-F238E27FC236}">
                  <a16:creationId xmlns:a16="http://schemas.microsoft.com/office/drawing/2014/main" id="{2C9A0B2B-00EC-4716-982C-32CFCE08C298}"/>
                </a:ext>
              </a:extLst>
            </p:cNvPr>
            <p:cNvSpPr txBox="1"/>
            <p:nvPr/>
          </p:nvSpPr>
          <p:spPr>
            <a:xfrm>
              <a:off x="4801684" y="4170696"/>
              <a:ext cx="339707" cy="291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200" kern="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  <p:sp>
          <p:nvSpPr>
            <p:cNvPr id="185" name="ZoneTexte 184">
              <a:extLst>
                <a:ext uri="{FF2B5EF4-FFF2-40B4-BE49-F238E27FC236}">
                  <a16:creationId xmlns:a16="http://schemas.microsoft.com/office/drawing/2014/main" id="{A99DFAFA-2FC3-456C-85BD-33E4E3FC3BA5}"/>
                </a:ext>
              </a:extLst>
            </p:cNvPr>
            <p:cNvSpPr txBox="1"/>
            <p:nvPr/>
          </p:nvSpPr>
          <p:spPr>
            <a:xfrm>
              <a:off x="817450" y="1772943"/>
              <a:ext cx="1041048" cy="323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 kern="0" dirty="0">
                  <a:solidFill>
                    <a:prstClr val="black"/>
                  </a:solidFill>
                  <a:latin typeface="Calibri" panose="020F0502020204030204"/>
                </a:rPr>
                <a:t>National</a:t>
              </a:r>
            </a:p>
          </p:txBody>
        </p:sp>
        <p:sp>
          <p:nvSpPr>
            <p:cNvPr id="186" name="ZoneTexte 185">
              <a:extLst>
                <a:ext uri="{FF2B5EF4-FFF2-40B4-BE49-F238E27FC236}">
                  <a16:creationId xmlns:a16="http://schemas.microsoft.com/office/drawing/2014/main" id="{CC91D428-BBB5-4E0E-AC98-636A2EDB4016}"/>
                </a:ext>
              </a:extLst>
            </p:cNvPr>
            <p:cNvSpPr txBox="1"/>
            <p:nvPr/>
          </p:nvSpPr>
          <p:spPr>
            <a:xfrm>
              <a:off x="2193298" y="4427600"/>
              <a:ext cx="1017553" cy="679213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kern="0" dirty="0">
                  <a:solidFill>
                    <a:prstClr val="black"/>
                  </a:solidFill>
                  <a:latin typeface="Calibri" panose="020F0502020204030204"/>
                </a:rPr>
                <a:t>OVS-V</a:t>
              </a:r>
            </a:p>
            <a:p>
              <a:pPr algn="ctr">
                <a:defRPr/>
              </a:pPr>
              <a:endParaRPr lang="fr-FR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187" name="Connecteur droit avec flèche 186">
              <a:extLst>
                <a:ext uri="{FF2B5EF4-FFF2-40B4-BE49-F238E27FC236}">
                  <a16:creationId xmlns:a16="http://schemas.microsoft.com/office/drawing/2014/main" id="{DE3AF857-BE3F-41F5-A477-9627C517A8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54810" y="2687268"/>
              <a:ext cx="19851" cy="1101168"/>
            </a:xfrm>
            <a:prstGeom prst="straightConnector1">
              <a:avLst/>
            </a:prstGeom>
            <a:noFill/>
            <a:ln w="5080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188" name="Accolade ouvrante 187">
              <a:extLst>
                <a:ext uri="{FF2B5EF4-FFF2-40B4-BE49-F238E27FC236}">
                  <a16:creationId xmlns:a16="http://schemas.microsoft.com/office/drawing/2014/main" id="{BB5C4EC5-EB33-4810-A75C-DCC9925A2B49}"/>
                </a:ext>
              </a:extLst>
            </p:cNvPr>
            <p:cNvSpPr/>
            <p:nvPr/>
          </p:nvSpPr>
          <p:spPr>
            <a:xfrm>
              <a:off x="5149302" y="2430220"/>
              <a:ext cx="504120" cy="4413297"/>
            </a:xfrm>
            <a:prstGeom prst="leftBrac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3F3E2814-89E0-4CF1-B9B3-393690549524}"/>
                </a:ext>
              </a:extLst>
            </p:cNvPr>
            <p:cNvSpPr/>
            <p:nvPr/>
          </p:nvSpPr>
          <p:spPr>
            <a:xfrm rot="5400000">
              <a:off x="7548664" y="1675229"/>
              <a:ext cx="3767363" cy="4552149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algn="ctr">
                <a:defRPr/>
              </a:pPr>
              <a:r>
                <a:rPr lang="fr-FR" sz="2000" kern="0" dirty="0">
                  <a:solidFill>
                    <a:prstClr val="black"/>
                  </a:solidFill>
                  <a:latin typeface="Calibri" panose="020F0502020204030204"/>
                </a:rPr>
                <a:t>Département 1</a:t>
              </a: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E56AC432-74BA-4E2C-BA94-BD0D7DA7D207}"/>
                </a:ext>
              </a:extLst>
            </p:cNvPr>
            <p:cNvSpPr/>
            <p:nvPr/>
          </p:nvSpPr>
          <p:spPr>
            <a:xfrm rot="5400000">
              <a:off x="7388736" y="1827629"/>
              <a:ext cx="3767363" cy="4552149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algn="ctr">
                <a:defRPr/>
              </a:pPr>
              <a:r>
                <a:rPr lang="fr-FR" sz="2000" kern="0" dirty="0">
                  <a:solidFill>
                    <a:prstClr val="black"/>
                  </a:solidFill>
                  <a:latin typeface="Calibri" panose="020F0502020204030204"/>
                </a:rPr>
                <a:t>Département 1</a:t>
              </a: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AA142BF0-9FEF-4DBE-82B1-16A8B2F962C9}"/>
                </a:ext>
              </a:extLst>
            </p:cNvPr>
            <p:cNvSpPr/>
            <p:nvPr/>
          </p:nvSpPr>
          <p:spPr>
            <a:xfrm rot="5400000">
              <a:off x="7228808" y="1980029"/>
              <a:ext cx="3767363" cy="4552149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algn="ctr">
                <a:defRPr/>
              </a:pPr>
              <a:r>
                <a:rPr lang="fr-FR" sz="2000" kern="0" dirty="0">
                  <a:solidFill>
                    <a:prstClr val="black"/>
                  </a:solidFill>
                  <a:latin typeface="Calibri" panose="020F0502020204030204"/>
                </a:rPr>
                <a:t>Département 1</a:t>
              </a: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0841440A-12B2-4FF4-80A6-2B5F26D09C45}"/>
                </a:ext>
              </a:extLst>
            </p:cNvPr>
            <p:cNvSpPr/>
            <p:nvPr/>
          </p:nvSpPr>
          <p:spPr>
            <a:xfrm rot="5400000">
              <a:off x="7068880" y="2132429"/>
              <a:ext cx="3767363" cy="4552149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algn="ctr">
                <a:defRPr/>
              </a:pPr>
              <a:r>
                <a:rPr lang="fr-FR" sz="2000" kern="0" dirty="0">
                  <a:solidFill>
                    <a:prstClr val="black"/>
                  </a:solidFill>
                  <a:latin typeface="Calibri" panose="020F0502020204030204"/>
                </a:rPr>
                <a:t>Département 1</a:t>
              </a: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724842D7-4A17-456F-B5BE-4654BE1A012A}"/>
                </a:ext>
              </a:extLst>
            </p:cNvPr>
            <p:cNvSpPr/>
            <p:nvPr/>
          </p:nvSpPr>
          <p:spPr>
            <a:xfrm rot="5400000">
              <a:off x="6908951" y="2284829"/>
              <a:ext cx="3767363" cy="4552149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algn="ctr">
                <a:defRPr/>
              </a:pPr>
              <a:r>
                <a:rPr lang="fr-FR" sz="2000" kern="0" dirty="0">
                  <a:solidFill>
                    <a:prstClr val="black"/>
                  </a:solidFill>
                  <a:latin typeface="Calibri" panose="020F0502020204030204"/>
                </a:rPr>
                <a:t>Département 1</a:t>
              </a: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87DFD796-73FD-4297-9F17-9CAEFCE558BF}"/>
                </a:ext>
              </a:extLst>
            </p:cNvPr>
            <p:cNvSpPr/>
            <p:nvPr/>
          </p:nvSpPr>
          <p:spPr>
            <a:xfrm rot="5400000">
              <a:off x="6749023" y="2437229"/>
              <a:ext cx="3767363" cy="4552149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algn="ctr">
                <a:defRPr/>
              </a:pPr>
              <a:r>
                <a:rPr lang="fr-FR" sz="2000" kern="0" dirty="0">
                  <a:solidFill>
                    <a:prstClr val="black"/>
                  </a:solidFill>
                  <a:latin typeface="Calibri" panose="020F0502020204030204"/>
                </a:rPr>
                <a:t>Département 1</a:t>
              </a: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F4B55A42-7E70-4A4E-A97A-6D749B0B6075}"/>
                </a:ext>
              </a:extLst>
            </p:cNvPr>
            <p:cNvSpPr/>
            <p:nvPr/>
          </p:nvSpPr>
          <p:spPr>
            <a:xfrm rot="5400000">
              <a:off x="6583070" y="2581452"/>
              <a:ext cx="3767363" cy="4552149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algn="ctr">
                <a:defRPr/>
              </a:pPr>
              <a:endParaRPr lang="fr-FR" sz="20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" name="ZoneTexte 197">
              <a:extLst>
                <a:ext uri="{FF2B5EF4-FFF2-40B4-BE49-F238E27FC236}">
                  <a16:creationId xmlns:a16="http://schemas.microsoft.com/office/drawing/2014/main" id="{316E10D7-B120-424F-B15A-A2A3153D9B55}"/>
                </a:ext>
              </a:extLst>
            </p:cNvPr>
            <p:cNvSpPr txBox="1"/>
            <p:nvPr/>
          </p:nvSpPr>
          <p:spPr>
            <a:xfrm rot="5400000">
              <a:off x="2371306" y="4384762"/>
              <a:ext cx="646869" cy="101755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>
                <a:defRPr/>
              </a:pPr>
              <a:r>
                <a:rPr lang="fr-FR" sz="1400" b="1" kern="0" dirty="0">
                  <a:solidFill>
                    <a:prstClr val="black"/>
                  </a:solidFill>
                  <a:latin typeface="Calibri" panose="020F0502020204030204"/>
                </a:rPr>
                <a:t>FREDON</a:t>
              </a:r>
            </a:p>
            <a:p>
              <a:pPr algn="ctr">
                <a:defRPr/>
              </a:pPr>
              <a:r>
                <a:rPr lang="fr-FR" sz="1400" b="1" kern="0" dirty="0">
                  <a:solidFill>
                    <a:prstClr val="black"/>
                  </a:solidFill>
                  <a:latin typeface="Calibri" panose="020F0502020204030204"/>
                </a:rPr>
                <a:t>IDF</a:t>
              </a:r>
            </a:p>
          </p:txBody>
        </p:sp>
        <p:sp>
          <p:nvSpPr>
            <p:cNvPr id="199" name="ZoneTexte 198">
              <a:extLst>
                <a:ext uri="{FF2B5EF4-FFF2-40B4-BE49-F238E27FC236}">
                  <a16:creationId xmlns:a16="http://schemas.microsoft.com/office/drawing/2014/main" id="{5CB5DC81-CBFB-43E3-A762-E46306755655}"/>
                </a:ext>
              </a:extLst>
            </p:cNvPr>
            <p:cNvSpPr txBox="1"/>
            <p:nvPr/>
          </p:nvSpPr>
          <p:spPr>
            <a:xfrm>
              <a:off x="6908863" y="3480853"/>
              <a:ext cx="3178176" cy="388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kern="0" dirty="0">
                  <a:solidFill>
                    <a:prstClr val="black"/>
                  </a:solidFill>
                  <a:latin typeface="Calibri" panose="020F0502020204030204"/>
                </a:rPr>
                <a:t>Référent départemental</a:t>
              </a:r>
            </a:p>
          </p:txBody>
        </p:sp>
        <p:sp>
          <p:nvSpPr>
            <p:cNvPr id="200" name="ZoneTexte 199">
              <a:extLst>
                <a:ext uri="{FF2B5EF4-FFF2-40B4-BE49-F238E27FC236}">
                  <a16:creationId xmlns:a16="http://schemas.microsoft.com/office/drawing/2014/main" id="{59C98CE7-C3EA-4886-810E-00D67BA7759B}"/>
                </a:ext>
              </a:extLst>
            </p:cNvPr>
            <p:cNvSpPr txBox="1"/>
            <p:nvPr/>
          </p:nvSpPr>
          <p:spPr>
            <a:xfrm>
              <a:off x="6825363" y="5383981"/>
              <a:ext cx="1750666" cy="323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 b="1" kern="0" dirty="0">
                  <a:solidFill>
                    <a:prstClr val="black"/>
                  </a:solidFill>
                  <a:latin typeface="Calibri" panose="020F0502020204030204"/>
                </a:rPr>
                <a:t>Référent locaux</a:t>
              </a:r>
            </a:p>
          </p:txBody>
        </p:sp>
        <p:sp>
          <p:nvSpPr>
            <p:cNvPr id="201" name="ZoneTexte 200">
              <a:extLst>
                <a:ext uri="{FF2B5EF4-FFF2-40B4-BE49-F238E27FC236}">
                  <a16:creationId xmlns:a16="http://schemas.microsoft.com/office/drawing/2014/main" id="{4E9E560C-E316-4323-ADCD-753C62A98471}"/>
                </a:ext>
              </a:extLst>
            </p:cNvPr>
            <p:cNvSpPr txBox="1"/>
            <p:nvPr/>
          </p:nvSpPr>
          <p:spPr>
            <a:xfrm>
              <a:off x="8638107" y="5359718"/>
              <a:ext cx="2410630" cy="323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 b="1" kern="0" dirty="0">
                  <a:solidFill>
                    <a:prstClr val="black"/>
                  </a:solidFill>
                  <a:latin typeface="Calibri" panose="020F0502020204030204"/>
                </a:rPr>
                <a:t>Référents communaux</a:t>
              </a:r>
            </a:p>
          </p:txBody>
        </p:sp>
        <p:grpSp>
          <p:nvGrpSpPr>
            <p:cNvPr id="202" name="Groupe 201">
              <a:extLst>
                <a:ext uri="{FF2B5EF4-FFF2-40B4-BE49-F238E27FC236}">
                  <a16:creationId xmlns:a16="http://schemas.microsoft.com/office/drawing/2014/main" id="{09BD0E58-5334-451E-B924-27A7C9551086}"/>
                </a:ext>
              </a:extLst>
            </p:cNvPr>
            <p:cNvGrpSpPr/>
            <p:nvPr/>
          </p:nvGrpSpPr>
          <p:grpSpPr>
            <a:xfrm>
              <a:off x="1667383" y="2009526"/>
              <a:ext cx="1152028" cy="757374"/>
              <a:chOff x="5636984" y="1492613"/>
              <a:chExt cx="1527533" cy="1021842"/>
            </a:xfrm>
            <a:solidFill>
              <a:srgbClr val="00B0F0"/>
            </a:solidFill>
          </p:grpSpPr>
          <p:sp>
            <p:nvSpPr>
              <p:cNvPr id="240" name="Rectangle : coins arrondis 239">
                <a:extLst>
                  <a:ext uri="{FF2B5EF4-FFF2-40B4-BE49-F238E27FC236}">
                    <a16:creationId xmlns:a16="http://schemas.microsoft.com/office/drawing/2014/main" id="{17ED3027-9758-44E1-B283-61BC81E006FA}"/>
                  </a:ext>
                </a:extLst>
              </p:cNvPr>
              <p:cNvSpPr/>
              <p:nvPr/>
            </p:nvSpPr>
            <p:spPr>
              <a:xfrm>
                <a:off x="5910222" y="1492613"/>
                <a:ext cx="914400" cy="914400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1" name="ZoneTexte 240">
                <a:extLst>
                  <a:ext uri="{FF2B5EF4-FFF2-40B4-BE49-F238E27FC236}">
                    <a16:creationId xmlns:a16="http://schemas.microsoft.com/office/drawing/2014/main" id="{19D6F276-25D5-4195-842A-064153EC23B8}"/>
                  </a:ext>
                </a:extLst>
              </p:cNvPr>
              <p:cNvSpPr txBox="1"/>
              <p:nvPr/>
            </p:nvSpPr>
            <p:spPr>
              <a:xfrm rot="5400000">
                <a:off x="5890913" y="1240851"/>
                <a:ext cx="1019675" cy="1527533"/>
              </a:xfrm>
              <a:prstGeom prst="rect">
                <a:avLst/>
              </a:prstGeom>
              <a:grpFill/>
            </p:spPr>
            <p:txBody>
              <a:bodyPr vert="vert270" wrap="square" rtlCol="0">
                <a:spAutoFit/>
              </a:bodyPr>
              <a:lstStyle/>
              <a:p>
                <a:pPr>
                  <a:defRPr/>
                </a:pPr>
                <a:r>
                  <a:rPr lang="fr-FR" sz="1400" b="1" kern="0" dirty="0">
                    <a:solidFill>
                      <a:prstClr val="black"/>
                    </a:solidFill>
                    <a:latin typeface="Calibri" panose="020F0502020204030204"/>
                  </a:rPr>
                  <a:t>GDS F</a:t>
                </a:r>
              </a:p>
              <a:p>
                <a:pPr>
                  <a:defRPr/>
                </a:pPr>
                <a:r>
                  <a:rPr lang="fr-FR" sz="1400" b="1" kern="0" dirty="0">
                    <a:solidFill>
                      <a:prstClr val="black"/>
                    </a:solidFill>
                    <a:latin typeface="Calibri" panose="020F0502020204030204"/>
                  </a:rPr>
                  <a:t>FNOSAD</a:t>
                </a:r>
              </a:p>
            </p:txBody>
          </p:sp>
        </p:grpSp>
        <p:grpSp>
          <p:nvGrpSpPr>
            <p:cNvPr id="203" name="Groupe 202">
              <a:extLst>
                <a:ext uri="{FF2B5EF4-FFF2-40B4-BE49-F238E27FC236}">
                  <a16:creationId xmlns:a16="http://schemas.microsoft.com/office/drawing/2014/main" id="{5A2E2B7B-9784-4A2F-B89D-22C864C6B446}"/>
                </a:ext>
              </a:extLst>
            </p:cNvPr>
            <p:cNvGrpSpPr/>
            <p:nvPr/>
          </p:nvGrpSpPr>
          <p:grpSpPr>
            <a:xfrm>
              <a:off x="3229904" y="2033404"/>
              <a:ext cx="689619" cy="677740"/>
              <a:chOff x="5910222" y="1492613"/>
              <a:chExt cx="914400" cy="914400"/>
            </a:xfrm>
          </p:grpSpPr>
          <p:sp>
            <p:nvSpPr>
              <p:cNvPr id="238" name="Rectangle : coins arrondis 237">
                <a:extLst>
                  <a:ext uri="{FF2B5EF4-FFF2-40B4-BE49-F238E27FC236}">
                    <a16:creationId xmlns:a16="http://schemas.microsoft.com/office/drawing/2014/main" id="{064A1C3B-A5FE-4DDC-9261-C41C96BED6C7}"/>
                  </a:ext>
                </a:extLst>
              </p:cNvPr>
              <p:cNvSpPr/>
              <p:nvPr/>
            </p:nvSpPr>
            <p:spPr>
              <a:xfrm>
                <a:off x="5910222" y="1492613"/>
                <a:ext cx="914400" cy="914400"/>
              </a:xfrm>
              <a:prstGeom prst="roundRect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9" name="ZoneTexte 238">
                <a:extLst>
                  <a:ext uri="{FF2B5EF4-FFF2-40B4-BE49-F238E27FC236}">
                    <a16:creationId xmlns:a16="http://schemas.microsoft.com/office/drawing/2014/main" id="{78E6741E-A410-4A1A-9586-E2611C3281AE}"/>
                  </a:ext>
                </a:extLst>
              </p:cNvPr>
              <p:cNvSpPr txBox="1"/>
              <p:nvPr/>
            </p:nvSpPr>
            <p:spPr>
              <a:xfrm rot="5400000">
                <a:off x="6078344" y="1466886"/>
                <a:ext cx="567288" cy="80829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>
                  <a:defRPr/>
                </a:pPr>
                <a:r>
                  <a:rPr lang="fr-FR" sz="1400" b="1" kern="0" dirty="0">
                    <a:solidFill>
                      <a:prstClr val="black"/>
                    </a:solidFill>
                    <a:latin typeface="Calibri" panose="020F0502020204030204"/>
                  </a:rPr>
                  <a:t>PESA</a:t>
                </a:r>
              </a:p>
            </p:txBody>
          </p:sp>
        </p:grpSp>
        <p:cxnSp>
          <p:nvCxnSpPr>
            <p:cNvPr id="204" name="Connecteur droit avec flèche 203">
              <a:extLst>
                <a:ext uri="{FF2B5EF4-FFF2-40B4-BE49-F238E27FC236}">
                  <a16:creationId xmlns:a16="http://schemas.microsoft.com/office/drawing/2014/main" id="{EF3ADE68-93E2-4AFB-9E6D-B4E7F52E9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6252" y="2313883"/>
              <a:ext cx="643652" cy="0"/>
            </a:xfrm>
            <a:prstGeom prst="straightConnector1">
              <a:avLst/>
            </a:prstGeom>
            <a:noFill/>
            <a:ln w="5080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05" name="Connecteur droit avec flèche 204">
              <a:extLst>
                <a:ext uri="{FF2B5EF4-FFF2-40B4-BE49-F238E27FC236}">
                  <a16:creationId xmlns:a16="http://schemas.microsoft.com/office/drawing/2014/main" id="{BA4FFB79-8154-4668-A298-F362E09BA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6408" y="2711144"/>
              <a:ext cx="0" cy="1125771"/>
            </a:xfrm>
            <a:prstGeom prst="straightConnector1">
              <a:avLst/>
            </a:prstGeom>
            <a:noFill/>
            <a:ln w="5080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06" name="Connecteur droit avec flèche 205">
              <a:extLst>
                <a:ext uri="{FF2B5EF4-FFF2-40B4-BE49-F238E27FC236}">
                  <a16:creationId xmlns:a16="http://schemas.microsoft.com/office/drawing/2014/main" id="{E6E5BC5D-BD75-4144-8840-A345D19FB4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6548" y="2711144"/>
              <a:ext cx="0" cy="1125771"/>
            </a:xfrm>
            <a:prstGeom prst="straightConnector1">
              <a:avLst/>
            </a:prstGeom>
            <a:noFill/>
            <a:ln w="5080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grpSp>
          <p:nvGrpSpPr>
            <p:cNvPr id="207" name="Groupe 206">
              <a:extLst>
                <a:ext uri="{FF2B5EF4-FFF2-40B4-BE49-F238E27FC236}">
                  <a16:creationId xmlns:a16="http://schemas.microsoft.com/office/drawing/2014/main" id="{8577FDBA-8463-41C9-A3DC-262641D8724A}"/>
                </a:ext>
              </a:extLst>
            </p:cNvPr>
            <p:cNvGrpSpPr/>
            <p:nvPr/>
          </p:nvGrpSpPr>
          <p:grpSpPr>
            <a:xfrm>
              <a:off x="6524007" y="5653793"/>
              <a:ext cx="2013311" cy="731691"/>
              <a:chOff x="7172763" y="5928137"/>
              <a:chExt cx="914400" cy="979770"/>
            </a:xfrm>
            <a:solidFill>
              <a:srgbClr val="FFC000"/>
            </a:solidFill>
          </p:grpSpPr>
          <p:sp>
            <p:nvSpPr>
              <p:cNvPr id="236" name="Rectangle : coins arrondis 235">
                <a:extLst>
                  <a:ext uri="{FF2B5EF4-FFF2-40B4-BE49-F238E27FC236}">
                    <a16:creationId xmlns:a16="http://schemas.microsoft.com/office/drawing/2014/main" id="{C6517666-4B94-4D69-ACE2-03650D84E725}"/>
                  </a:ext>
                </a:extLst>
              </p:cNvPr>
              <p:cNvSpPr/>
              <p:nvPr/>
            </p:nvSpPr>
            <p:spPr>
              <a:xfrm>
                <a:off x="7172763" y="5993507"/>
                <a:ext cx="914400" cy="9144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 anchorCtr="0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7" name="ZoneTexte 236">
                <a:extLst>
                  <a:ext uri="{FF2B5EF4-FFF2-40B4-BE49-F238E27FC236}">
                    <a16:creationId xmlns:a16="http://schemas.microsoft.com/office/drawing/2014/main" id="{E80E50CA-15F2-443E-AA80-7D975A720F77}"/>
                  </a:ext>
                </a:extLst>
              </p:cNvPr>
              <p:cNvSpPr txBox="1"/>
              <p:nvPr/>
            </p:nvSpPr>
            <p:spPr>
              <a:xfrm rot="5400000">
                <a:off x="7239906" y="5984304"/>
                <a:ext cx="866190" cy="7538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 wrap="square" rtlCol="0" anchor="ctr" anchorCtr="0">
                <a:spAutoFit/>
              </a:bodyPr>
              <a:lstStyle/>
              <a:p>
                <a:pPr>
                  <a:defRPr/>
                </a:pPr>
                <a:r>
                  <a:rPr lang="fr-FR" sz="1400" b="1" kern="0" dirty="0">
                    <a:solidFill>
                      <a:prstClr val="black"/>
                    </a:solidFill>
                    <a:latin typeface="Calibri" panose="020F0502020204030204"/>
                  </a:rPr>
                  <a:t>SYNDICATS &amp; ASSO</a:t>
                </a:r>
              </a:p>
            </p:txBody>
          </p:sp>
        </p:grpSp>
        <p:grpSp>
          <p:nvGrpSpPr>
            <p:cNvPr id="208" name="Groupe 207">
              <a:extLst>
                <a:ext uri="{FF2B5EF4-FFF2-40B4-BE49-F238E27FC236}">
                  <a16:creationId xmlns:a16="http://schemas.microsoft.com/office/drawing/2014/main" id="{894248DD-EF6C-46EC-A796-D91EF7FDB1F9}"/>
                </a:ext>
              </a:extLst>
            </p:cNvPr>
            <p:cNvGrpSpPr/>
            <p:nvPr/>
          </p:nvGrpSpPr>
          <p:grpSpPr>
            <a:xfrm>
              <a:off x="8951310" y="5567082"/>
              <a:ext cx="1435272" cy="873274"/>
              <a:chOff x="7135932" y="5840512"/>
              <a:chExt cx="977283" cy="1169356"/>
            </a:xfrm>
            <a:solidFill>
              <a:srgbClr val="ED7D31">
                <a:lumMod val="60000"/>
                <a:lumOff val="40000"/>
              </a:srgbClr>
            </a:solidFill>
          </p:grpSpPr>
          <p:sp>
            <p:nvSpPr>
              <p:cNvPr id="234" name="Rectangle : coins arrondis 233">
                <a:extLst>
                  <a:ext uri="{FF2B5EF4-FFF2-40B4-BE49-F238E27FC236}">
                    <a16:creationId xmlns:a16="http://schemas.microsoft.com/office/drawing/2014/main" id="{E275CA6C-46A9-45A3-91EB-BBA078ACFC7A}"/>
                  </a:ext>
                </a:extLst>
              </p:cNvPr>
              <p:cNvSpPr/>
              <p:nvPr/>
            </p:nvSpPr>
            <p:spPr>
              <a:xfrm>
                <a:off x="7135932" y="6000826"/>
                <a:ext cx="914400" cy="914400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 anchorCtr="0"/>
              <a:lstStyle/>
              <a:p>
                <a:pPr algn="ctr"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" name="ZoneTexte 234">
                <a:extLst>
                  <a:ext uri="{FF2B5EF4-FFF2-40B4-BE49-F238E27FC236}">
                    <a16:creationId xmlns:a16="http://schemas.microsoft.com/office/drawing/2014/main" id="{1F1896DA-1E0C-4BE2-9F38-9817284A5BA0}"/>
                  </a:ext>
                </a:extLst>
              </p:cNvPr>
              <p:cNvSpPr txBox="1"/>
              <p:nvPr/>
            </p:nvSpPr>
            <p:spPr>
              <a:xfrm rot="5400000">
                <a:off x="7071337" y="5967990"/>
                <a:ext cx="1169356" cy="91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 wrap="square" rtlCol="0" anchor="ctr" anchorCtr="0">
                <a:spAutoFit/>
              </a:bodyPr>
              <a:lstStyle/>
              <a:p>
                <a:pPr>
                  <a:defRPr/>
                </a:pPr>
                <a:r>
                  <a:rPr lang="fr-FR" sz="1400" b="1" kern="0" dirty="0">
                    <a:solidFill>
                      <a:prstClr val="black"/>
                    </a:solidFill>
                    <a:latin typeface="Calibri" panose="020F0502020204030204"/>
                  </a:rPr>
                  <a:t>Collectivités   &amp; Particuliers</a:t>
                </a:r>
              </a:p>
            </p:txBody>
          </p:sp>
        </p:grpSp>
        <p:cxnSp>
          <p:nvCxnSpPr>
            <p:cNvPr id="209" name="Connecteur droit avec flèche 208">
              <a:extLst>
                <a:ext uri="{FF2B5EF4-FFF2-40B4-BE49-F238E27FC236}">
                  <a16:creationId xmlns:a16="http://schemas.microsoft.com/office/drawing/2014/main" id="{42D72711-DC41-44AC-AC15-A34B08B300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54747" y="6013658"/>
              <a:ext cx="576195" cy="7454"/>
            </a:xfrm>
            <a:prstGeom prst="straightConnector1">
              <a:avLst/>
            </a:prstGeom>
            <a:noFill/>
            <a:ln w="508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4B3C20CC-3CD8-4758-BD42-88E8C18A36DB}"/>
                </a:ext>
              </a:extLst>
            </p:cNvPr>
            <p:cNvSpPr/>
            <p:nvPr/>
          </p:nvSpPr>
          <p:spPr>
            <a:xfrm rot="2802528">
              <a:off x="6217473" y="1536576"/>
              <a:ext cx="408791" cy="174404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algn="ctr">
                <a:defRPr/>
              </a:pPr>
              <a:r>
                <a:rPr lang="fr-FR" sz="1600" i="1" kern="0" dirty="0">
                  <a:solidFill>
                    <a:prstClr val="black"/>
                  </a:solidFill>
                  <a:latin typeface="Calibri" panose="020F0502020204030204"/>
                </a:rPr>
                <a:t>Départements</a:t>
              </a:r>
            </a:p>
          </p:txBody>
        </p:sp>
        <p:sp>
          <p:nvSpPr>
            <p:cNvPr id="211" name="ZoneTexte 210">
              <a:extLst>
                <a:ext uri="{FF2B5EF4-FFF2-40B4-BE49-F238E27FC236}">
                  <a16:creationId xmlns:a16="http://schemas.microsoft.com/office/drawing/2014/main" id="{B80A5E27-591F-49D3-AC7E-206963054404}"/>
                </a:ext>
              </a:extLst>
            </p:cNvPr>
            <p:cNvSpPr txBox="1"/>
            <p:nvPr/>
          </p:nvSpPr>
          <p:spPr>
            <a:xfrm>
              <a:off x="1817628" y="949047"/>
              <a:ext cx="1098975" cy="291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200" kern="0" dirty="0">
                  <a:solidFill>
                    <a:prstClr val="black"/>
                  </a:solidFill>
                  <a:latin typeface="Calibri" panose="020F0502020204030204"/>
                </a:rPr>
                <a:t>GT Frelons</a:t>
              </a:r>
            </a:p>
          </p:txBody>
        </p:sp>
        <p:sp>
          <p:nvSpPr>
            <p:cNvPr id="212" name="ZoneTexte 211">
              <a:extLst>
                <a:ext uri="{FF2B5EF4-FFF2-40B4-BE49-F238E27FC236}">
                  <a16:creationId xmlns:a16="http://schemas.microsoft.com/office/drawing/2014/main" id="{668033E1-EE3D-462A-B700-A646964F9E35}"/>
                </a:ext>
              </a:extLst>
            </p:cNvPr>
            <p:cNvSpPr txBox="1"/>
            <p:nvPr/>
          </p:nvSpPr>
          <p:spPr>
            <a:xfrm>
              <a:off x="3028597" y="953984"/>
              <a:ext cx="1409304" cy="291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200" kern="0" dirty="0">
                  <a:solidFill>
                    <a:prstClr val="black"/>
                  </a:solidFill>
                  <a:latin typeface="Calibri" panose="020F0502020204030204"/>
                </a:rPr>
                <a:t>GT Plateforme</a:t>
              </a:r>
            </a:p>
          </p:txBody>
        </p:sp>
        <p:sp>
          <p:nvSpPr>
            <p:cNvPr id="213" name="Organigramme : Disque magnétique 212">
              <a:extLst>
                <a:ext uri="{FF2B5EF4-FFF2-40B4-BE49-F238E27FC236}">
                  <a16:creationId xmlns:a16="http://schemas.microsoft.com/office/drawing/2014/main" id="{5F03BC2B-9735-476C-B2EA-8E7CE012F2DF}"/>
                </a:ext>
              </a:extLst>
            </p:cNvPr>
            <p:cNvSpPr/>
            <p:nvPr/>
          </p:nvSpPr>
          <p:spPr>
            <a:xfrm>
              <a:off x="4076402" y="1346866"/>
              <a:ext cx="1027646" cy="748283"/>
            </a:xfrm>
            <a:prstGeom prst="flowChartMagneticDisk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fr-FR" sz="1400" kern="0" dirty="0">
                  <a:solidFill>
                    <a:prstClr val="black"/>
                  </a:solidFill>
                  <a:latin typeface="Calibri" panose="020F0502020204030204"/>
                </a:rPr>
                <a:t>Base INRAE</a:t>
              </a:r>
            </a:p>
          </p:txBody>
        </p:sp>
        <p:sp>
          <p:nvSpPr>
            <p:cNvPr id="214" name="Organigramme : Disque magnétique 213">
              <a:extLst>
                <a:ext uri="{FF2B5EF4-FFF2-40B4-BE49-F238E27FC236}">
                  <a16:creationId xmlns:a16="http://schemas.microsoft.com/office/drawing/2014/main" id="{4F9168FC-9D3B-4595-A17C-4A5467F89726}"/>
                </a:ext>
              </a:extLst>
            </p:cNvPr>
            <p:cNvSpPr/>
            <p:nvPr/>
          </p:nvSpPr>
          <p:spPr>
            <a:xfrm>
              <a:off x="3265818" y="4125906"/>
              <a:ext cx="703399" cy="523664"/>
            </a:xfrm>
            <a:prstGeom prst="flowChartMagneticDisk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fr-FR" sz="1400" kern="0" dirty="0">
                  <a:solidFill>
                    <a:prstClr val="black"/>
                  </a:solidFill>
                  <a:latin typeface="Calibri" panose="020F0502020204030204"/>
                </a:rPr>
                <a:t>PF IDF</a:t>
              </a:r>
            </a:p>
          </p:txBody>
        </p:sp>
        <p:cxnSp>
          <p:nvCxnSpPr>
            <p:cNvPr id="215" name="Connecteur droit avec flèche 214">
              <a:extLst>
                <a:ext uri="{FF2B5EF4-FFF2-40B4-BE49-F238E27FC236}">
                  <a16:creationId xmlns:a16="http://schemas.microsoft.com/office/drawing/2014/main" id="{D414A8C1-2D01-4EB3-BB31-9FF3A9B60307}"/>
                </a:ext>
              </a:extLst>
            </p:cNvPr>
            <p:cNvCxnSpPr>
              <a:cxnSpLocks/>
              <a:endCxn id="239" idx="0"/>
            </p:cNvCxnSpPr>
            <p:nvPr/>
          </p:nvCxnSpPr>
          <p:spPr>
            <a:xfrm flipH="1">
              <a:off x="3875413" y="2006194"/>
              <a:ext cx="454601" cy="307689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216" name="Accolade fermante 215">
              <a:extLst>
                <a:ext uri="{FF2B5EF4-FFF2-40B4-BE49-F238E27FC236}">
                  <a16:creationId xmlns:a16="http://schemas.microsoft.com/office/drawing/2014/main" id="{99B3FFEC-AB8B-43A7-805E-6439861B8749}"/>
                </a:ext>
              </a:extLst>
            </p:cNvPr>
            <p:cNvSpPr/>
            <p:nvPr/>
          </p:nvSpPr>
          <p:spPr>
            <a:xfrm rot="10800000">
              <a:off x="6318525" y="3803026"/>
              <a:ext cx="158880" cy="1605651"/>
            </a:xfrm>
            <a:prstGeom prst="rightBrac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ZoneTexte 216">
              <a:extLst>
                <a:ext uri="{FF2B5EF4-FFF2-40B4-BE49-F238E27FC236}">
                  <a16:creationId xmlns:a16="http://schemas.microsoft.com/office/drawing/2014/main" id="{33AD4126-40EC-481A-BA4D-1AA5B6606B58}"/>
                </a:ext>
              </a:extLst>
            </p:cNvPr>
            <p:cNvSpPr txBox="1"/>
            <p:nvPr/>
          </p:nvSpPr>
          <p:spPr>
            <a:xfrm>
              <a:off x="7241484" y="893900"/>
              <a:ext cx="4466936" cy="42046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2000" kern="0" dirty="0">
                  <a:solidFill>
                    <a:prstClr val="black"/>
                  </a:solidFill>
                  <a:latin typeface="Calibri" panose="020F0502020204030204"/>
                </a:rPr>
                <a:t>Organisation type Ile de France</a:t>
              </a:r>
            </a:p>
          </p:txBody>
        </p:sp>
        <p:sp>
          <p:nvSpPr>
            <p:cNvPr id="219" name="ZoneTexte 218">
              <a:extLst>
                <a:ext uri="{FF2B5EF4-FFF2-40B4-BE49-F238E27FC236}">
                  <a16:creationId xmlns:a16="http://schemas.microsoft.com/office/drawing/2014/main" id="{094BC791-5F35-4EEE-BD8E-E06E81E63F5B}"/>
                </a:ext>
              </a:extLst>
            </p:cNvPr>
            <p:cNvSpPr txBox="1"/>
            <p:nvPr/>
          </p:nvSpPr>
          <p:spPr>
            <a:xfrm>
              <a:off x="6721053" y="3992185"/>
              <a:ext cx="1917054" cy="388122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kern="0" dirty="0">
                  <a:solidFill>
                    <a:prstClr val="black"/>
                  </a:solidFill>
                  <a:latin typeface="Calibri" panose="020F0502020204030204"/>
                </a:rPr>
                <a:t>Signalements</a:t>
              </a:r>
            </a:p>
          </p:txBody>
        </p:sp>
        <p:sp>
          <p:nvSpPr>
            <p:cNvPr id="220" name="ZoneTexte 219">
              <a:extLst>
                <a:ext uri="{FF2B5EF4-FFF2-40B4-BE49-F238E27FC236}">
                  <a16:creationId xmlns:a16="http://schemas.microsoft.com/office/drawing/2014/main" id="{B9725790-AAB6-45A6-999C-E15FEB26BC94}"/>
                </a:ext>
              </a:extLst>
            </p:cNvPr>
            <p:cNvSpPr txBox="1"/>
            <p:nvPr/>
          </p:nvSpPr>
          <p:spPr>
            <a:xfrm>
              <a:off x="7809779" y="4439899"/>
              <a:ext cx="1786052" cy="388122"/>
            </a:xfrm>
            <a:prstGeom prst="rect">
              <a:avLst/>
            </a:prstGeom>
            <a:solidFill>
              <a:srgbClr val="ED7D31">
                <a:lumMod val="40000"/>
                <a:lumOff val="6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kern="0" dirty="0">
                  <a:solidFill>
                    <a:prstClr val="black"/>
                  </a:solidFill>
                  <a:latin typeface="Calibri" panose="020F0502020204030204"/>
                </a:rPr>
                <a:t>Destructions</a:t>
              </a:r>
            </a:p>
          </p:txBody>
        </p:sp>
        <p:sp>
          <p:nvSpPr>
            <p:cNvPr id="221" name="ZoneTexte 220">
              <a:extLst>
                <a:ext uri="{FF2B5EF4-FFF2-40B4-BE49-F238E27FC236}">
                  <a16:creationId xmlns:a16="http://schemas.microsoft.com/office/drawing/2014/main" id="{FDDB9D3E-BC41-4E7C-BA92-BCEDF9B6D251}"/>
                </a:ext>
              </a:extLst>
            </p:cNvPr>
            <p:cNvSpPr txBox="1"/>
            <p:nvPr/>
          </p:nvSpPr>
          <p:spPr>
            <a:xfrm>
              <a:off x="8924825" y="4886723"/>
              <a:ext cx="1372599" cy="388122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kern="0" dirty="0">
                  <a:solidFill>
                    <a:prstClr val="black"/>
                  </a:solidFill>
                  <a:latin typeface="Calibri" panose="020F0502020204030204"/>
                </a:rPr>
                <a:t>piégeage</a:t>
              </a:r>
            </a:p>
          </p:txBody>
        </p:sp>
        <p:sp>
          <p:nvSpPr>
            <p:cNvPr id="222" name="ZoneTexte 221">
              <a:extLst>
                <a:ext uri="{FF2B5EF4-FFF2-40B4-BE49-F238E27FC236}">
                  <a16:creationId xmlns:a16="http://schemas.microsoft.com/office/drawing/2014/main" id="{D720C792-63E1-4EE1-A932-A5911E408B3B}"/>
                </a:ext>
              </a:extLst>
            </p:cNvPr>
            <p:cNvSpPr txBox="1"/>
            <p:nvPr/>
          </p:nvSpPr>
          <p:spPr>
            <a:xfrm>
              <a:off x="7043810" y="6346960"/>
              <a:ext cx="1527229" cy="323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 i="1" kern="0" dirty="0">
                  <a:solidFill>
                    <a:prstClr val="black"/>
                  </a:solidFill>
                  <a:latin typeface="Calibri" panose="020F0502020204030204"/>
                </a:rPr>
                <a:t>Filière apicole</a:t>
              </a:r>
            </a:p>
          </p:txBody>
        </p:sp>
        <p:sp>
          <p:nvSpPr>
            <p:cNvPr id="223" name="ZoneTexte 222">
              <a:extLst>
                <a:ext uri="{FF2B5EF4-FFF2-40B4-BE49-F238E27FC236}">
                  <a16:creationId xmlns:a16="http://schemas.microsoft.com/office/drawing/2014/main" id="{8A914305-2A99-42D7-B3E0-74774E866E18}"/>
                </a:ext>
              </a:extLst>
            </p:cNvPr>
            <p:cNvSpPr txBox="1"/>
            <p:nvPr/>
          </p:nvSpPr>
          <p:spPr>
            <a:xfrm>
              <a:off x="9156075" y="6335275"/>
              <a:ext cx="1454819" cy="323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400" i="1" kern="0" dirty="0">
                  <a:solidFill>
                    <a:prstClr val="black"/>
                  </a:solidFill>
                  <a:latin typeface="Calibri" panose="020F0502020204030204"/>
                </a:rPr>
                <a:t>Secteur privé</a:t>
              </a:r>
            </a:p>
          </p:txBody>
        </p:sp>
        <p:cxnSp>
          <p:nvCxnSpPr>
            <p:cNvPr id="224" name="Connecteur droit avec flèche 223">
              <a:extLst>
                <a:ext uri="{FF2B5EF4-FFF2-40B4-BE49-F238E27FC236}">
                  <a16:creationId xmlns:a16="http://schemas.microsoft.com/office/drawing/2014/main" id="{8616E3C4-5E44-492C-AD00-412BF5A055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3085" y="5123496"/>
              <a:ext cx="2081960" cy="0"/>
            </a:xfrm>
            <a:prstGeom prst="straightConnector1">
              <a:avLst/>
            </a:prstGeom>
            <a:noFill/>
            <a:ln w="508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25" name="Connecteur droit avec flèche 224">
              <a:extLst>
                <a:ext uri="{FF2B5EF4-FFF2-40B4-BE49-F238E27FC236}">
                  <a16:creationId xmlns:a16="http://schemas.microsoft.com/office/drawing/2014/main" id="{B9A6A49E-81B1-4DE6-B54A-B2841284DD4C}"/>
                </a:ext>
              </a:extLst>
            </p:cNvPr>
            <p:cNvCxnSpPr>
              <a:cxnSpLocks/>
              <a:stCxn id="220" idx="1"/>
            </p:cNvCxnSpPr>
            <p:nvPr/>
          </p:nvCxnSpPr>
          <p:spPr>
            <a:xfrm flipH="1" flipV="1">
              <a:off x="6539017" y="4624565"/>
              <a:ext cx="1270762" cy="9395"/>
            </a:xfrm>
            <a:prstGeom prst="straightConnector1">
              <a:avLst/>
            </a:prstGeom>
            <a:noFill/>
            <a:ln w="50800" cap="flat" cmpd="sng" algn="ctr">
              <a:solidFill>
                <a:srgbClr val="ED7D31">
                  <a:lumMod val="60000"/>
                  <a:lumOff val="40000"/>
                </a:srgbClr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26" name="Connecteur droit avec flèche 225">
              <a:extLst>
                <a:ext uri="{FF2B5EF4-FFF2-40B4-BE49-F238E27FC236}">
                  <a16:creationId xmlns:a16="http://schemas.microsoft.com/office/drawing/2014/main" id="{C4B1F30D-93B9-404A-BF9E-2989058F66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7181" y="4176851"/>
              <a:ext cx="345904" cy="19085"/>
            </a:xfrm>
            <a:prstGeom prst="straightConnector1">
              <a:avLst/>
            </a:prstGeom>
            <a:noFill/>
            <a:ln w="50800" cap="flat" cmpd="sng" algn="ctr">
              <a:solidFill>
                <a:srgbClr val="4472C4">
                  <a:lumMod val="40000"/>
                  <a:lumOff val="60000"/>
                </a:srgbClr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227" name="ZoneTexte 226">
              <a:extLst>
                <a:ext uri="{FF2B5EF4-FFF2-40B4-BE49-F238E27FC236}">
                  <a16:creationId xmlns:a16="http://schemas.microsoft.com/office/drawing/2014/main" id="{58206BEC-9121-4BDD-A3AF-7791935CC0B3}"/>
                </a:ext>
              </a:extLst>
            </p:cNvPr>
            <p:cNvSpPr txBox="1"/>
            <p:nvPr/>
          </p:nvSpPr>
          <p:spPr>
            <a:xfrm>
              <a:off x="6241514" y="2996980"/>
              <a:ext cx="863854" cy="323435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 kern="0" dirty="0">
                  <a:solidFill>
                    <a:prstClr val="black"/>
                  </a:solidFill>
                  <a:latin typeface="Calibri" panose="020F0502020204030204"/>
                </a:rPr>
                <a:t>Préfet</a:t>
              </a:r>
            </a:p>
          </p:txBody>
        </p:sp>
        <p:sp>
          <p:nvSpPr>
            <p:cNvPr id="228" name="ZoneTexte 227">
              <a:extLst>
                <a:ext uri="{FF2B5EF4-FFF2-40B4-BE49-F238E27FC236}">
                  <a16:creationId xmlns:a16="http://schemas.microsoft.com/office/drawing/2014/main" id="{E81BB886-E2C3-4355-A30E-A7F894518780}"/>
                </a:ext>
              </a:extLst>
            </p:cNvPr>
            <p:cNvSpPr txBox="1"/>
            <p:nvPr/>
          </p:nvSpPr>
          <p:spPr>
            <a:xfrm>
              <a:off x="7032107" y="2976705"/>
              <a:ext cx="1081119" cy="323435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 kern="0" dirty="0" err="1">
                  <a:solidFill>
                    <a:prstClr val="black"/>
                  </a:solidFill>
                  <a:latin typeface="Calibri" panose="020F0502020204030204"/>
                </a:rPr>
                <a:t>C.Départ</a:t>
              </a:r>
              <a:endParaRPr lang="fr-FR" sz="14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" name="ZoneTexte 228">
              <a:extLst>
                <a:ext uri="{FF2B5EF4-FFF2-40B4-BE49-F238E27FC236}">
                  <a16:creationId xmlns:a16="http://schemas.microsoft.com/office/drawing/2014/main" id="{E4BE9D79-4CFA-40B4-82EA-D50FA1876395}"/>
                </a:ext>
              </a:extLst>
            </p:cNvPr>
            <p:cNvSpPr txBox="1"/>
            <p:nvPr/>
          </p:nvSpPr>
          <p:spPr>
            <a:xfrm>
              <a:off x="7984866" y="2990501"/>
              <a:ext cx="1058797" cy="323435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 kern="0" dirty="0" err="1">
                  <a:solidFill>
                    <a:prstClr val="black"/>
                  </a:solidFill>
                  <a:latin typeface="Calibri" panose="020F0502020204030204"/>
                </a:rPr>
                <a:t>C.Comm</a:t>
              </a:r>
              <a:endParaRPr lang="fr-FR" sz="14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" name="ZoneTexte 229">
              <a:extLst>
                <a:ext uri="{FF2B5EF4-FFF2-40B4-BE49-F238E27FC236}">
                  <a16:creationId xmlns:a16="http://schemas.microsoft.com/office/drawing/2014/main" id="{E32DAD2A-E55E-415A-AAFF-3788502E90DB}"/>
                </a:ext>
              </a:extLst>
            </p:cNvPr>
            <p:cNvSpPr txBox="1"/>
            <p:nvPr/>
          </p:nvSpPr>
          <p:spPr>
            <a:xfrm>
              <a:off x="8992723" y="2996980"/>
              <a:ext cx="1081117" cy="323435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 kern="0" dirty="0" err="1">
                  <a:solidFill>
                    <a:prstClr val="black"/>
                  </a:solidFill>
                  <a:latin typeface="Calibri" panose="020F0502020204030204"/>
                </a:rPr>
                <a:t>C.Agglo</a:t>
              </a:r>
              <a:r>
                <a:rPr lang="fr-FR" sz="1400" kern="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  <p:sp>
          <p:nvSpPr>
            <p:cNvPr id="231" name="ZoneTexte 230">
              <a:extLst>
                <a:ext uri="{FF2B5EF4-FFF2-40B4-BE49-F238E27FC236}">
                  <a16:creationId xmlns:a16="http://schemas.microsoft.com/office/drawing/2014/main" id="{7D4CF4E2-22B8-43A9-8E04-7091084AC576}"/>
                </a:ext>
              </a:extLst>
            </p:cNvPr>
            <p:cNvSpPr txBox="1"/>
            <p:nvPr/>
          </p:nvSpPr>
          <p:spPr>
            <a:xfrm>
              <a:off x="9991962" y="3038760"/>
              <a:ext cx="721375" cy="323435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 kern="0" dirty="0">
                  <a:solidFill>
                    <a:prstClr val="black"/>
                  </a:solidFill>
                  <a:latin typeface="Calibri" panose="020F0502020204030204"/>
                </a:rPr>
                <a:t>SDIS</a:t>
              </a:r>
            </a:p>
          </p:txBody>
        </p:sp>
        <p:sp>
          <p:nvSpPr>
            <p:cNvPr id="232" name="ZoneTexte 231">
              <a:extLst>
                <a:ext uri="{FF2B5EF4-FFF2-40B4-BE49-F238E27FC236}">
                  <a16:creationId xmlns:a16="http://schemas.microsoft.com/office/drawing/2014/main" id="{515BA05F-459F-4637-AF18-A009483247D0}"/>
                </a:ext>
              </a:extLst>
            </p:cNvPr>
            <p:cNvSpPr txBox="1"/>
            <p:nvPr/>
          </p:nvSpPr>
          <p:spPr>
            <a:xfrm>
              <a:off x="3988998" y="4444961"/>
              <a:ext cx="1028850" cy="679213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kern="0" dirty="0">
                  <a:solidFill>
                    <a:prstClr val="black"/>
                  </a:solidFill>
                  <a:latin typeface="Calibri" panose="020F0502020204030204"/>
                </a:rPr>
                <a:t>OVS-A</a:t>
              </a:r>
            </a:p>
            <a:p>
              <a:pPr algn="ctr">
                <a:defRPr/>
              </a:pPr>
              <a:endParaRPr lang="fr-FR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" name="ZoneTexte 232">
              <a:extLst>
                <a:ext uri="{FF2B5EF4-FFF2-40B4-BE49-F238E27FC236}">
                  <a16:creationId xmlns:a16="http://schemas.microsoft.com/office/drawing/2014/main" id="{C0522EC0-88A1-4825-93C7-F3BFB0B456D7}"/>
                </a:ext>
              </a:extLst>
            </p:cNvPr>
            <p:cNvSpPr txBox="1"/>
            <p:nvPr/>
          </p:nvSpPr>
          <p:spPr>
            <a:xfrm>
              <a:off x="4059235" y="4684935"/>
              <a:ext cx="946006" cy="549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kern="0" dirty="0">
                  <a:solidFill>
                    <a:prstClr val="black"/>
                  </a:solidFill>
                  <a:latin typeface="Calibri" panose="020F0502020204030204"/>
                </a:rPr>
                <a:t>FRGDS</a:t>
              </a:r>
            </a:p>
            <a:p>
              <a:pPr algn="ctr">
                <a:defRPr/>
              </a:pPr>
              <a:r>
                <a:rPr lang="fr-FR" sz="1400" b="1" kern="0" dirty="0">
                  <a:solidFill>
                    <a:prstClr val="black"/>
                  </a:solidFill>
                  <a:latin typeface="Calibri" panose="020F0502020204030204"/>
                </a:rPr>
                <a:t>SA</a:t>
              </a:r>
            </a:p>
          </p:txBody>
        </p:sp>
      </p:grpSp>
      <p:sp>
        <p:nvSpPr>
          <p:cNvPr id="257" name="Rectangle 381">
            <a:extLst>
              <a:ext uri="{FF2B5EF4-FFF2-40B4-BE49-F238E27FC236}">
                <a16:creationId xmlns:a16="http://schemas.microsoft.com/office/drawing/2014/main" id="{9368BBD1-6BE1-4182-A510-B1DA387EA713}"/>
              </a:ext>
            </a:extLst>
          </p:cNvPr>
          <p:cNvSpPr txBox="1">
            <a:spLocks noChangeArrowheads="1"/>
          </p:cNvSpPr>
          <p:nvPr/>
        </p:nvSpPr>
        <p:spPr>
          <a:xfrm>
            <a:off x="1631504" y="0"/>
            <a:ext cx="8856984" cy="597518"/>
          </a:xfrm>
          <a:prstGeom prst="rect">
            <a:avLst/>
          </a:prstGeom>
        </p:spPr>
        <p:txBody>
          <a:bodyPr anchor="t"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400" b="1" baseline="0">
                <a:solidFill>
                  <a:srgbClr val="6F6F6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2pPr>
            <a:lvl3pPr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3pPr>
            <a:lvl4pPr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4pPr>
            <a:lvl5pPr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5pPr>
            <a:lvl6pPr marL="457200"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6pPr>
            <a:lvl7pPr marL="914400"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7pPr>
            <a:lvl8pPr marL="1371600"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8pPr>
            <a:lvl9pPr marL="1828800"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r>
              <a:rPr lang="fr-FR" altLang="fr-FR" sz="1800" kern="0" dirty="0">
                <a:solidFill>
                  <a:schemeClr val="tx1"/>
                </a:solidFill>
              </a:rPr>
              <a:t>Plan de piégeage des fondatrices frelons asiatiques (Val d’Oise)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0E47478-3637-438B-9EB6-1BB0B2EC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2975130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3A9B43-E204-4ED2-837E-C755F7141055}"/>
              </a:ext>
            </a:extLst>
          </p:cNvPr>
          <p:cNvSpPr/>
          <p:nvPr/>
        </p:nvSpPr>
        <p:spPr>
          <a:xfrm>
            <a:off x="1233377" y="776567"/>
            <a:ext cx="2498651" cy="93566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Préfet de région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EAAE0F-C2C9-420C-888E-1919D99D53E9}"/>
              </a:ext>
            </a:extLst>
          </p:cNvPr>
          <p:cNvSpPr/>
          <p:nvPr/>
        </p:nvSpPr>
        <p:spPr>
          <a:xfrm>
            <a:off x="5934740" y="673253"/>
            <a:ext cx="293104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C833E9-6CBC-49B9-A56B-6A597D84898B}"/>
              </a:ext>
            </a:extLst>
          </p:cNvPr>
          <p:cNvSpPr/>
          <p:nvPr/>
        </p:nvSpPr>
        <p:spPr>
          <a:xfrm>
            <a:off x="5934740" y="671622"/>
            <a:ext cx="293104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Préfets des départements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BFFA6B-75C7-43C5-A621-A5A69A8D30B3}"/>
              </a:ext>
            </a:extLst>
          </p:cNvPr>
          <p:cNvSpPr/>
          <p:nvPr/>
        </p:nvSpPr>
        <p:spPr>
          <a:xfrm flipH="1">
            <a:off x="1233377" y="2686848"/>
            <a:ext cx="2498650" cy="502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C38966-38D7-4507-BA9F-4E1DC0229A5E}"/>
              </a:ext>
            </a:extLst>
          </p:cNvPr>
          <p:cNvSpPr/>
          <p:nvPr/>
        </p:nvSpPr>
        <p:spPr>
          <a:xfrm flipH="1">
            <a:off x="1233377" y="2662360"/>
            <a:ext cx="2498650" cy="55969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CROPSAV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3092ED-AA03-4C73-849C-2DDDDBCC0EDB}"/>
              </a:ext>
            </a:extLst>
          </p:cNvPr>
          <p:cNvSpPr/>
          <p:nvPr/>
        </p:nvSpPr>
        <p:spPr>
          <a:xfrm>
            <a:off x="4694276" y="2272319"/>
            <a:ext cx="1456660" cy="589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DRIAAF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22821A-4928-44CA-A4BA-229813200B6D}"/>
              </a:ext>
            </a:extLst>
          </p:cNvPr>
          <p:cNvSpPr/>
          <p:nvPr/>
        </p:nvSpPr>
        <p:spPr>
          <a:xfrm>
            <a:off x="6996222" y="2566983"/>
            <a:ext cx="1584251" cy="340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DDPP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6C4F1E-26A1-4918-802E-CE1DA69F2C44}"/>
              </a:ext>
            </a:extLst>
          </p:cNvPr>
          <p:cNvSpPr/>
          <p:nvPr/>
        </p:nvSpPr>
        <p:spPr>
          <a:xfrm>
            <a:off x="292965" y="4729689"/>
            <a:ext cx="2700669" cy="113768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OVS Animal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FROSAIF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F52357-E6A3-46F6-866D-5923BF493B11}"/>
              </a:ext>
            </a:extLst>
          </p:cNvPr>
          <p:cNvSpPr/>
          <p:nvPr/>
        </p:nvSpPr>
        <p:spPr>
          <a:xfrm>
            <a:off x="3436090" y="4727319"/>
            <a:ext cx="2498650" cy="11376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OVS VEGETAL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FREDON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97F28B-CA4B-48F9-BF65-3F736370287A}"/>
              </a:ext>
            </a:extLst>
          </p:cNvPr>
          <p:cNvSpPr/>
          <p:nvPr/>
        </p:nvSpPr>
        <p:spPr>
          <a:xfrm flipH="1">
            <a:off x="6377196" y="3874009"/>
            <a:ext cx="3336637" cy="18535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Collectivités locales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Entreprises 3 D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Paysagistes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40D7E77-1D9B-4DFA-8134-9AFE21845057}"/>
              </a:ext>
            </a:extLst>
          </p:cNvPr>
          <p:cNvCxnSpPr>
            <a:stCxn id="4" idx="2"/>
          </p:cNvCxnSpPr>
          <p:nvPr/>
        </p:nvCxnSpPr>
        <p:spPr>
          <a:xfrm>
            <a:off x="7400261" y="1586022"/>
            <a:ext cx="226827" cy="1146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6EC4269-1831-4138-8F87-A77B8DA03AF3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3732028" y="1128822"/>
            <a:ext cx="2202712" cy="115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907CB8C-7485-483B-99A4-A9AAB919BE6B}"/>
              </a:ext>
            </a:extLst>
          </p:cNvPr>
          <p:cNvCxnSpPr/>
          <p:nvPr/>
        </p:nvCxnSpPr>
        <p:spPr>
          <a:xfrm>
            <a:off x="2482702" y="1712231"/>
            <a:ext cx="0" cy="854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15F8F09-497B-412B-AE58-FE0A0D6319E0}"/>
              </a:ext>
            </a:extLst>
          </p:cNvPr>
          <p:cNvCxnSpPr/>
          <p:nvPr/>
        </p:nvCxnSpPr>
        <p:spPr>
          <a:xfrm flipV="1">
            <a:off x="2218944" y="3248705"/>
            <a:ext cx="363882" cy="1359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874DB7A-8159-4E78-AE33-3599C2377AF2}"/>
              </a:ext>
            </a:extLst>
          </p:cNvPr>
          <p:cNvCxnSpPr>
            <a:cxnSpLocks/>
          </p:cNvCxnSpPr>
          <p:nvPr/>
        </p:nvCxnSpPr>
        <p:spPr>
          <a:xfrm flipH="1" flipV="1">
            <a:off x="3732027" y="3385548"/>
            <a:ext cx="900933" cy="1137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C86C85B-6CB9-4129-B7CF-64DCF9B4C72F}"/>
              </a:ext>
            </a:extLst>
          </p:cNvPr>
          <p:cNvCxnSpPr>
            <a:endCxn id="9" idx="1"/>
          </p:cNvCxnSpPr>
          <p:nvPr/>
        </p:nvCxnSpPr>
        <p:spPr>
          <a:xfrm>
            <a:off x="6377196" y="2566983"/>
            <a:ext cx="619026" cy="170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26CD09D5-64EC-4D96-A7E5-259C280D1886}"/>
              </a:ext>
            </a:extLst>
          </p:cNvPr>
          <p:cNvCxnSpPr/>
          <p:nvPr/>
        </p:nvCxnSpPr>
        <p:spPr>
          <a:xfrm flipH="1">
            <a:off x="8753856" y="1712232"/>
            <a:ext cx="111926" cy="1957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FDFDF5C0-E23F-4BC7-B64D-911617F6A87C}"/>
              </a:ext>
            </a:extLst>
          </p:cNvPr>
          <p:cNvCxnSpPr/>
          <p:nvPr/>
        </p:nvCxnSpPr>
        <p:spPr>
          <a:xfrm>
            <a:off x="7802880" y="3096768"/>
            <a:ext cx="0" cy="573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F5C18DC9-C5DD-4CB7-A44B-945B5BFC423D}"/>
              </a:ext>
            </a:extLst>
          </p:cNvPr>
          <p:cNvCxnSpPr/>
          <p:nvPr/>
        </p:nvCxnSpPr>
        <p:spPr>
          <a:xfrm>
            <a:off x="3732027" y="1712232"/>
            <a:ext cx="1105787" cy="605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ED56A7F6-40AD-4D98-90C0-1E1115257860}"/>
              </a:ext>
            </a:extLst>
          </p:cNvPr>
          <p:cNvCxnSpPr/>
          <p:nvPr/>
        </p:nvCxnSpPr>
        <p:spPr>
          <a:xfrm flipV="1">
            <a:off x="5437632" y="4291584"/>
            <a:ext cx="829056" cy="316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3033CFC-A92D-46BB-BF02-FED0D1CC2CE6}"/>
              </a:ext>
            </a:extLst>
          </p:cNvPr>
          <p:cNvCxnSpPr>
            <a:cxnSpLocks/>
          </p:cNvCxnSpPr>
          <p:nvPr/>
        </p:nvCxnSpPr>
        <p:spPr>
          <a:xfrm>
            <a:off x="11423124" y="787908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3F096A-FF14-43AF-803D-49C789230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B8EACF5-2672-4C4C-945C-7F1354EB686F}"/>
              </a:ext>
            </a:extLst>
          </p:cNvPr>
          <p:cNvCxnSpPr/>
          <p:nvPr/>
        </p:nvCxnSpPr>
        <p:spPr>
          <a:xfrm flipV="1">
            <a:off x="5072617" y="2938307"/>
            <a:ext cx="365015" cy="1681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C3FAADF-7BA5-4F87-9A79-3F50A292311A}"/>
              </a:ext>
            </a:extLst>
          </p:cNvPr>
          <p:cNvCxnSpPr/>
          <p:nvPr/>
        </p:nvCxnSpPr>
        <p:spPr>
          <a:xfrm flipV="1">
            <a:off x="3148410" y="2938307"/>
            <a:ext cx="1484550" cy="1670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66A39D7-B569-41F1-9241-3050976135B3}"/>
              </a:ext>
            </a:extLst>
          </p:cNvPr>
          <p:cNvCxnSpPr/>
          <p:nvPr/>
        </p:nvCxnSpPr>
        <p:spPr>
          <a:xfrm>
            <a:off x="5437632" y="2938307"/>
            <a:ext cx="15717" cy="25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B159469-2C76-4CBD-8FC6-DA07228CB0CC}"/>
              </a:ext>
            </a:extLst>
          </p:cNvPr>
          <p:cNvCxnSpPr>
            <a:endCxn id="11" idx="1"/>
          </p:cNvCxnSpPr>
          <p:nvPr/>
        </p:nvCxnSpPr>
        <p:spPr>
          <a:xfrm>
            <a:off x="3148410" y="5296161"/>
            <a:ext cx="287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494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6582B4E-1495-42D0-A85E-5ECB11826422}"/>
              </a:ext>
            </a:extLst>
          </p:cNvPr>
          <p:cNvSpPr txBox="1"/>
          <p:nvPr/>
        </p:nvSpPr>
        <p:spPr>
          <a:xfrm>
            <a:off x="2590518" y="1622637"/>
            <a:ext cx="7871460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0075" lvl="1" indent="-257175">
              <a:buFont typeface="Symbol" panose="05050102010706020507" pitchFamily="18" charset="2"/>
              <a:buChar char=""/>
            </a:pPr>
            <a:r>
              <a:rPr lang="fr-FR" sz="3300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Comment bien démarrer?</a:t>
            </a:r>
            <a:endParaRPr lang="fr-FR" sz="3300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42975" lvl="2" indent="-257175">
              <a:buFont typeface="Symbol" panose="05050102010706020507" pitchFamily="18" charset="2"/>
              <a:buChar char=""/>
            </a:pPr>
            <a:r>
              <a:rPr lang="fr-FR" sz="2400" dirty="0">
                <a:solidFill>
                  <a:schemeClr val="accent5"/>
                </a:solidFill>
                <a:latin typeface="Calibri" panose="020F0502020204030204" pitchFamily="34" charset="0"/>
              </a:rPr>
              <a:t>Constitution du COPIL( comité de pilotage</a:t>
            </a:r>
            <a:r>
              <a:rPr lang="fr-FR" sz="2400" dirty="0">
                <a:latin typeface="Calibri" panose="020F0502020204030204" pitchFamily="34" charset="0"/>
              </a:rPr>
              <a:t>) du plan de piégeage</a:t>
            </a:r>
          </a:p>
          <a:p>
            <a:pPr marL="942975" lvl="2" indent="-257175">
              <a:buFont typeface="Symbol" panose="05050102010706020507" pitchFamily="18" charset="2"/>
              <a:buChar char=""/>
            </a:pPr>
            <a:r>
              <a:rPr lang="fr-FR" sz="2400" dirty="0">
                <a:latin typeface="Calibri" panose="020F0502020204030204" pitchFamily="34" charset="0"/>
              </a:rPr>
              <a:t>Inventaire des moyens </a:t>
            </a:r>
          </a:p>
          <a:p>
            <a:pPr marL="942975" lvl="2" indent="-257175">
              <a:buFont typeface="Symbol" panose="05050102010706020507" pitchFamily="18" charset="2"/>
              <a:buChar char=""/>
            </a:pP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Financements: collectivités locales, conseil départemental</a:t>
            </a:r>
          </a:p>
          <a:p>
            <a:pPr marL="942975" lvl="2" indent="-257175">
              <a:buFont typeface="Symbol" panose="05050102010706020507" pitchFamily="18" charset="2"/>
              <a:buChar char=""/>
            </a:pP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Réseau humain: 39 Référents , relais dans les assos.</a:t>
            </a:r>
          </a:p>
          <a:p>
            <a:pPr marL="942975" lvl="2" indent="-257175">
              <a:buFont typeface="Symbol" panose="05050102010706020507" pitchFamily="18" charset="2"/>
              <a:buChar char=""/>
            </a:pP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Matériel : Quels pièges ? Qui paye quoi?</a:t>
            </a:r>
          </a:p>
          <a:p>
            <a:pPr marL="942975" lvl="2" indent="-257175">
              <a:buFont typeface="Symbol" panose="05050102010706020507" pitchFamily="18" charset="2"/>
              <a:buChar char=""/>
            </a:pP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Supports de communication ( flyers, présentations…)</a:t>
            </a:r>
          </a:p>
        </p:txBody>
      </p:sp>
      <p:sp>
        <p:nvSpPr>
          <p:cNvPr id="3" name="Rectangle 381">
            <a:extLst>
              <a:ext uri="{FF2B5EF4-FFF2-40B4-BE49-F238E27FC236}">
                <a16:creationId xmlns:a16="http://schemas.microsoft.com/office/drawing/2014/main" id="{FE69E8C3-F242-4198-B982-B839885E5D36}"/>
              </a:ext>
            </a:extLst>
          </p:cNvPr>
          <p:cNvSpPr txBox="1">
            <a:spLocks noChangeArrowheads="1"/>
          </p:cNvSpPr>
          <p:nvPr/>
        </p:nvSpPr>
        <p:spPr>
          <a:xfrm>
            <a:off x="1631504" y="372533"/>
            <a:ext cx="8878452" cy="428977"/>
          </a:xfrm>
          <a:prstGeom prst="rect">
            <a:avLst/>
          </a:prstGeom>
        </p:spPr>
        <p:txBody>
          <a:bodyPr anchor="t"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400" b="1" baseline="0">
                <a:solidFill>
                  <a:srgbClr val="6F6F6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2pPr>
            <a:lvl3pPr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3pPr>
            <a:lvl4pPr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4pPr>
            <a:lvl5pPr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5pPr>
            <a:lvl6pPr marL="457200"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6pPr>
            <a:lvl7pPr marL="914400"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7pPr>
            <a:lvl8pPr marL="1371600"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8pPr>
            <a:lvl9pPr marL="1828800"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r>
              <a:rPr lang="fr-FR" altLang="fr-FR" kern="0" dirty="0">
                <a:solidFill>
                  <a:schemeClr val="tx1"/>
                </a:solidFill>
              </a:rPr>
              <a:t>Plan de piégeage des fondatrices frelons asiatiques </a:t>
            </a:r>
          </a:p>
          <a:p>
            <a:pPr algn="ctr"/>
            <a:r>
              <a:rPr lang="fr-FR" altLang="fr-FR" kern="0" dirty="0">
                <a:solidFill>
                  <a:schemeClr val="tx1"/>
                </a:solidFill>
              </a:rPr>
              <a:t>(Val d’Oise)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11C5DBC-027F-4B64-BB48-2E95FE6EC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5431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4CC7621-6B7C-4E1D-BC2B-F1797FD16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3450550-E92D-4D39-9F6F-532E82F37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15" y="0"/>
            <a:ext cx="8658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38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BD7FF4C-31AD-16AC-B0AC-6087FE10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A46636B-F91E-52FA-E358-F7A5CBC2B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0"/>
            <a:ext cx="8440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960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BCFBDFF-2386-4B6F-88D7-8C923D2E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FC0C09-0685-4D57-8AC5-8FA570B25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949" y="0"/>
            <a:ext cx="8242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04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E26ABF5-EE31-409E-A188-89FB8BD1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49D5A0-5D4A-4A77-846F-DC7A4ED68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37" y="0"/>
            <a:ext cx="9001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80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EC6EF84-E82C-18C2-3B12-D8CAEB398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37" y="1347787"/>
            <a:ext cx="3667125" cy="4162425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6113E35-54D3-6D63-CD81-97A1164EC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2566530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489C645-9FDF-443D-86DF-F4CF44CC8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D6257F9-61A8-424C-A0A7-E5B5DF607A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0"/>
          <a:stretch/>
        </p:blipFill>
        <p:spPr>
          <a:xfrm rot="5400000">
            <a:off x="3572933" y="402832"/>
            <a:ext cx="50461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01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52B0015-6690-453A-96C9-5E1C6164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D9DD29-4542-4E71-96C0-2287FB938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466" y="1902349"/>
            <a:ext cx="4071068" cy="305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19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9927FA3-76EA-E982-BADE-64A87EC41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748075-6DCB-F662-57AA-AA2B54C34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0" y="980373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4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ège à frelons Vétopharma">
            <a:extLst>
              <a:ext uri="{FF2B5EF4-FFF2-40B4-BE49-F238E27FC236}">
                <a16:creationId xmlns:a16="http://schemas.microsoft.com/office/drawing/2014/main" id="{B0DF5AB3-A72F-44F7-90BE-15EB61C84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204" y="1121020"/>
            <a:ext cx="4615960" cy="461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9598BF4-0B12-41EB-8D91-82BD54002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756" y="6052651"/>
            <a:ext cx="6297612" cy="365125"/>
          </a:xfrm>
        </p:spPr>
        <p:txBody>
          <a:bodyPr/>
          <a:lstStyle/>
          <a:p>
            <a:r>
              <a:rPr lang="fr-FR"/>
              <a:t>Etienne CALAIS       GDSA 76     4.02.2023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3750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64094E5-B94A-4299-8A80-E1B7BED870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t="11970" r="7526" b="-3055"/>
          <a:stretch/>
        </p:blipFill>
        <p:spPr>
          <a:xfrm>
            <a:off x="2413706" y="1320800"/>
            <a:ext cx="7452783" cy="5049308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214BD3A-62A5-47E4-9CB3-85C82DCA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1973241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BB661E7-AF5E-4611-B98C-F8C66766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         </a:t>
            </a:r>
            <a:r>
              <a:rPr lang="fr-FR" b="1" dirty="0">
                <a:solidFill>
                  <a:schemeClr val="tx1"/>
                </a:solidFill>
              </a:rPr>
              <a:t>Appats: </a:t>
            </a:r>
            <a:r>
              <a:rPr lang="fr-FR" b="1" dirty="0">
                <a:solidFill>
                  <a:srgbClr val="FF0000"/>
                </a:solidFill>
              </a:rPr>
              <a:t>Phéromones sexuelles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                  Éric Darrouzet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6087FB-60D7-4EC9-B845-4D830F492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3 molécules produites par gynes </a:t>
            </a:r>
            <a:r>
              <a:rPr lang="fr-FR" b="1" dirty="0"/>
              <a:t>de septembre à novembre(acide 4 oxo decanoique, 5 oxo et 4 oxo octanoïque)</a:t>
            </a:r>
          </a:p>
          <a:p>
            <a:r>
              <a:rPr lang="fr-FR" b="1" dirty="0"/>
              <a:t>Perçues uniquement par mâles VV nigrithorax</a:t>
            </a:r>
          </a:p>
          <a:p>
            <a:pPr algn="r"/>
            <a:r>
              <a:rPr lang="fr-FR" b="1" dirty="0">
                <a:solidFill>
                  <a:srgbClr val="FF0000"/>
                </a:solidFill>
              </a:rPr>
              <a:t>Baisse des fécondations</a:t>
            </a:r>
            <a:r>
              <a:rPr lang="fr-FR" b="1" dirty="0"/>
              <a:t>, augmentation mâles diploïdes et femelles stériles si piégeage des mâles</a:t>
            </a:r>
          </a:p>
          <a:p>
            <a:r>
              <a:rPr lang="fr-FR" b="1" dirty="0">
                <a:solidFill>
                  <a:srgbClr val="FF0000"/>
                </a:solidFill>
              </a:rPr>
              <a:t>Tester piégeage</a:t>
            </a:r>
            <a:r>
              <a:rPr lang="fr-FR" b="1" dirty="0"/>
              <a:t>( pièges adaptés)  avec appats dosés et formuler appât fin 2022 pour commercialisation plus tard</a:t>
            </a:r>
          </a:p>
          <a:p>
            <a:r>
              <a:rPr lang="fr-FR" b="1" dirty="0"/>
              <a:t>Quel support, vitesse de diffusion…</a:t>
            </a:r>
          </a:p>
          <a:p>
            <a:r>
              <a:rPr lang="fr-FR" b="1" dirty="0"/>
              <a:t>Commercialisation en 2023 ou 2024?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89EE327-A472-481D-AEB0-AE73C89BE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4068557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F9F7CE-34C4-4CB7-8F93-41D267944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</a:t>
            </a:r>
            <a:r>
              <a:rPr lang="fr-FR" b="1" dirty="0">
                <a:solidFill>
                  <a:schemeClr val="tx1"/>
                </a:solidFill>
              </a:rPr>
              <a:t>Les appâts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A39AE8-1DF0-45EA-B912-E75FCD28C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Attractifs pour les frelons seulement, idéal phéromones?</a:t>
            </a:r>
          </a:p>
          <a:p>
            <a:r>
              <a:rPr lang="fr-FR" b="1" dirty="0"/>
              <a:t>Appât Vétopharma très attractif mais non sélectif ( à base de plantes)</a:t>
            </a:r>
          </a:p>
          <a:p>
            <a:r>
              <a:rPr lang="fr-FR" b="1" u="sng" dirty="0"/>
              <a:t>Mettre 1 à 2 frelons vivants dans chaque piège</a:t>
            </a:r>
          </a:p>
          <a:p>
            <a:r>
              <a:rPr lang="fr-FR" b="1" dirty="0"/>
              <a:t>Bière panaché+ sirop de fruit+- vin blanc ou rouge </a:t>
            </a:r>
            <a:r>
              <a:rPr lang="fr-FR" b="1" dirty="0">
                <a:solidFill>
                  <a:srgbClr val="FF0000"/>
                </a:solidFill>
              </a:rPr>
              <a:t>ou jus de pomme ou</a:t>
            </a:r>
            <a:r>
              <a:rPr lang="fr-FR" b="1" dirty="0"/>
              <a:t> nectar de bananes, crevettes en septembre</a:t>
            </a:r>
          </a:p>
          <a:p>
            <a:r>
              <a:rPr lang="fr-FR" b="1" u="sng" dirty="0">
                <a:solidFill>
                  <a:srgbClr val="FF0000"/>
                </a:solidFill>
              </a:rPr>
              <a:t>Brèches de cires: risque de pillage et problèmes sanitaires</a:t>
            </a:r>
            <a:endParaRPr lang="fr-F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b="1" dirty="0"/>
              <a:t>     Mettre grille de fond de ruche pour interdire accès des insectes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B022798-768C-4783-B61D-C87CA5D99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262097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B28A7C-9698-45BB-8FCD-505F6A66D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Plan national de lutte contre les FA</a:t>
            </a:r>
            <a:br>
              <a:rPr lang="fr-FR" b="1" dirty="0">
                <a:solidFill>
                  <a:schemeClr val="tx1"/>
                </a:solidFill>
              </a:rPr>
            </a:br>
            <a:r>
              <a:rPr lang="fr-FR" b="1" dirty="0">
                <a:solidFill>
                  <a:schemeClr val="tx1"/>
                </a:solidFill>
              </a:rPr>
              <a:t>                   PNFA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A2AF51-DAEA-48DD-936B-9936BA4F6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/>
              <a:t>   Mars2022, GT FNOSAD- GDSF, présenté en CNOPSAV le 6 avril 2022</a:t>
            </a:r>
          </a:p>
          <a:p>
            <a:r>
              <a:rPr lang="fr-FR" b="1" dirty="0"/>
              <a:t>Schéma organisationnel :</a:t>
            </a:r>
          </a:p>
          <a:p>
            <a:r>
              <a:rPr lang="fr-FR" b="1" dirty="0"/>
              <a:t>              - Prévention</a:t>
            </a:r>
            <a:r>
              <a:rPr lang="fr-FR" b="1" dirty="0">
                <a:solidFill>
                  <a:srgbClr val="FF0000"/>
                </a:solidFill>
              </a:rPr>
              <a:t>: plan de piégeage de printemps: PNFPP</a:t>
            </a:r>
          </a:p>
          <a:p>
            <a:r>
              <a:rPr lang="fr-FR" b="1" dirty="0"/>
              <a:t>              - Surveillance</a:t>
            </a:r>
          </a:p>
          <a:p>
            <a:r>
              <a:rPr lang="fr-FR" b="1" dirty="0"/>
              <a:t>               -Lutte</a:t>
            </a:r>
          </a:p>
          <a:p>
            <a:r>
              <a:rPr lang="fr-FR" b="1" dirty="0"/>
              <a:t>Méthode globale: lutte contre EEE</a:t>
            </a:r>
          </a:p>
          <a:p>
            <a:r>
              <a:rPr lang="fr-FR" b="1" dirty="0"/>
              <a:t>Eradication impossible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45E55B-FF18-4A41-938D-1ED6CFE6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941444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5A1F0-3253-4ADA-A972-16B2B1BC8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         Règles d’un bon piégeage</a:t>
            </a:r>
            <a:r>
              <a:rPr lang="fr-FR" dirty="0"/>
              <a:t>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84C11B-330C-4665-9E9A-BD63EEC3A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Bien choisir les emplacements: (</a:t>
            </a:r>
            <a:r>
              <a:rPr lang="fr-FR" b="1" u="sng" dirty="0">
                <a:solidFill>
                  <a:srgbClr val="FF0000"/>
                </a:solidFill>
              </a:rPr>
              <a:t>hors rucher au printemps</a:t>
            </a:r>
            <a:r>
              <a:rPr lang="fr-FR" b="1" dirty="0">
                <a:solidFill>
                  <a:srgbClr val="FF0000"/>
                </a:solidFill>
              </a:rPr>
              <a:t>),dans les jardins</a:t>
            </a:r>
          </a:p>
          <a:p>
            <a:r>
              <a:rPr lang="fr-FR" b="1" dirty="0">
                <a:solidFill>
                  <a:srgbClr val="FF0000"/>
                </a:solidFill>
              </a:rPr>
              <a:t>Employer des pièges efficaces mais les plus sélectifs possible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Utiliser des appâts adaptés: attractifs pour frelon et pas sur abeilles</a:t>
            </a:r>
          </a:p>
          <a:p>
            <a:r>
              <a:rPr lang="fr-FR" b="1" u="sng" dirty="0"/>
              <a:t>Éviter les brèches de cires (sinon les protéger)</a:t>
            </a:r>
          </a:p>
          <a:p>
            <a:r>
              <a:rPr lang="fr-FR" dirty="0"/>
              <a:t>Bien choisir la période de piégeage: 2 mois</a:t>
            </a:r>
          </a:p>
          <a:p>
            <a:r>
              <a:rPr lang="fr-FR" b="1" u="sng" dirty="0"/>
              <a:t>Mettre 2 frelons vivants dans chaque piège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59C68BF-19AE-4C24-8978-8CCDD38A2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372095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182ED5-DD2C-49B6-A450-2430A9E5D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</a:t>
            </a:r>
            <a:r>
              <a:rPr lang="fr-FR" b="1" dirty="0">
                <a:solidFill>
                  <a:schemeClr val="tx1"/>
                </a:solidFill>
              </a:rPr>
              <a:t>Débuter un plan de piégeage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FDA11F-1143-442F-82AA-76BAB2BC5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811" y="1738489"/>
            <a:ext cx="8761412" cy="4667998"/>
          </a:xfrm>
        </p:spPr>
        <p:txBody>
          <a:bodyPr>
            <a:normAutofit fontScale="92500"/>
          </a:bodyPr>
          <a:lstStyle/>
          <a:p>
            <a:r>
              <a:rPr lang="fr-FR" sz="1900" b="1" dirty="0">
                <a:solidFill>
                  <a:srgbClr val="FF0000"/>
                </a:solidFill>
              </a:rPr>
              <a:t>Départemental</a:t>
            </a:r>
            <a:r>
              <a:rPr lang="fr-FR" sz="1900" b="1" dirty="0"/>
              <a:t>:  - créer un poste de référent coordinateur  départemental</a:t>
            </a:r>
          </a:p>
          <a:p>
            <a:pPr marL="0" indent="0">
              <a:buNone/>
            </a:pPr>
            <a:r>
              <a:rPr lang="fr-FR" sz="1900" b="1" dirty="0"/>
              <a:t>                                -créer un comité de pilotage: OSAD, TSA,FREDON,3D</a:t>
            </a:r>
          </a:p>
          <a:p>
            <a:pPr marL="0" indent="0">
              <a:buNone/>
            </a:pPr>
            <a:r>
              <a:rPr lang="fr-FR" sz="1900" b="1" dirty="0"/>
              <a:t>                                - former des référents frelon</a:t>
            </a:r>
          </a:p>
          <a:p>
            <a:r>
              <a:rPr lang="fr-FR" sz="1900" b="1" dirty="0">
                <a:solidFill>
                  <a:srgbClr val="FF0000"/>
                </a:solidFill>
              </a:rPr>
              <a:t>Local:</a:t>
            </a:r>
            <a:r>
              <a:rPr lang="fr-FR" sz="1900" b="1" dirty="0"/>
              <a:t>   - former  des référents locaux: apiculteurs et agents des collectivités</a:t>
            </a:r>
          </a:p>
          <a:p>
            <a:pPr marL="0" indent="0">
              <a:buNone/>
            </a:pPr>
            <a:r>
              <a:rPr lang="fr-FR" sz="1900" b="1" dirty="0"/>
              <a:t>                   -informer: réunions locales et départementales vers toutes les  cibles:             apiculteurs, grand public, mairies, agriculteurs, ONF…</a:t>
            </a:r>
          </a:p>
          <a:p>
            <a:pPr marL="0" indent="0">
              <a:buNone/>
            </a:pPr>
            <a:r>
              <a:rPr lang="fr-FR" sz="1900" b="1" dirty="0"/>
              <a:t>                    - formation au piégeage</a:t>
            </a:r>
          </a:p>
          <a:p>
            <a:pPr marL="0" indent="0">
              <a:buNone/>
            </a:pPr>
            <a:r>
              <a:rPr lang="fr-FR" sz="1900" b="1" dirty="0"/>
              <a:t>                    - organiser le piégeage: qui achète les pièges ( mairies) et gère</a:t>
            </a:r>
          </a:p>
          <a:p>
            <a:pPr marL="0" indent="0">
              <a:buNone/>
            </a:pPr>
            <a:r>
              <a:rPr lang="fr-FR" sz="1900" b="1" dirty="0"/>
              <a:t>                    - maillage à définir: 8 pièges au km2</a:t>
            </a:r>
          </a:p>
          <a:p>
            <a:pPr marL="0" indent="0">
              <a:buNone/>
            </a:pPr>
            <a:r>
              <a:rPr lang="fr-FR" sz="1900" b="1" dirty="0"/>
              <a:t>                    - remonter les données de piégeage</a:t>
            </a:r>
          </a:p>
          <a:p>
            <a:pPr marL="0" indent="0">
              <a:buNone/>
            </a:pPr>
            <a:r>
              <a:rPr lang="fr-FR" sz="1900" b="1" dirty="0"/>
              <a:t>                    -limiter le piégeage: 2 mois au printemps et 2 mois en automne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BF6473-45A9-4690-9713-BFA0AFBE3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272018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1FC4DA9-4A40-4938-911B-8EC7AA8C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56" y="474664"/>
            <a:ext cx="8596668" cy="1320800"/>
          </a:xfrm>
        </p:spPr>
        <p:txBody>
          <a:bodyPr/>
          <a:lstStyle/>
          <a:p>
            <a:r>
              <a:rPr lang="fr-FR" dirty="0"/>
              <a:t>               </a:t>
            </a:r>
            <a:r>
              <a:rPr lang="fr-FR" b="1" dirty="0">
                <a:solidFill>
                  <a:schemeClr val="tx1"/>
                </a:solidFill>
              </a:rPr>
              <a:t>Mesures au rucher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46E7695-BD54-4844-A484-A7248689D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Piéger si forte pression de prédation</a:t>
            </a:r>
            <a:r>
              <a:rPr lang="fr-FR" b="1" dirty="0"/>
              <a:t>: plus de 3 frelons devant chaque ruche,</a:t>
            </a:r>
          </a:p>
          <a:p>
            <a:r>
              <a:rPr lang="fr-FR" b="1" dirty="0"/>
              <a:t>Restreindre les entrées début septembre , parfois aout</a:t>
            </a:r>
          </a:p>
          <a:p>
            <a:r>
              <a:rPr lang="fr-FR" b="1" dirty="0">
                <a:solidFill>
                  <a:srgbClr val="FF0000"/>
                </a:solidFill>
              </a:rPr>
              <a:t>Protéger les ruches: muselières efficaces</a:t>
            </a:r>
            <a:r>
              <a:rPr lang="fr-FR" b="1" u="sng" dirty="0">
                <a:solidFill>
                  <a:srgbClr val="FF0000"/>
                </a:solidFill>
              </a:rPr>
              <a:t>, harpes</a:t>
            </a:r>
            <a:r>
              <a:rPr lang="fr-FR" b="1" dirty="0">
                <a:solidFill>
                  <a:srgbClr val="FF0000"/>
                </a:solidFill>
              </a:rPr>
              <a:t>, restrictions d’entrée</a:t>
            </a:r>
            <a:endParaRPr lang="fr-FR" b="1" dirty="0"/>
          </a:p>
          <a:p>
            <a:r>
              <a:rPr lang="fr-FR" b="1" dirty="0"/>
              <a:t>Éviter les pièges bouteilles et cloches</a:t>
            </a:r>
          </a:p>
          <a:p>
            <a:r>
              <a:rPr lang="fr-FR" b="1" dirty="0"/>
              <a:t>Choisir ou fabriquer des pièges les plus sélectifs possible, avec tiroir pour les appâts</a:t>
            </a:r>
          </a:p>
          <a:p>
            <a:r>
              <a:rPr lang="fr-FR" b="1" dirty="0"/>
              <a:t>Mettre 2 frelons vivants par piège ( attraper sur appâts sucrés ou protéinés</a:t>
            </a:r>
            <a:r>
              <a:rPr lang="fr-FR" dirty="0"/>
              <a:t>)</a:t>
            </a:r>
          </a:p>
          <a:p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0F17975-9269-4511-AF32-064880428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255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44F95C-D58D-4A06-A37D-6DD5DE9B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</a:t>
            </a:r>
            <a:r>
              <a:rPr lang="fr-FR" b="1" dirty="0">
                <a:solidFill>
                  <a:schemeClr val="tx1"/>
                </a:solidFill>
              </a:rPr>
              <a:t>Période de piégeage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16DE0A-4493-4B88-A6A3-35D0F5654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Selon les conditions climatiques hivernales</a:t>
            </a:r>
          </a:p>
          <a:p>
            <a:r>
              <a:rPr lang="fr-FR" dirty="0">
                <a:solidFill>
                  <a:srgbClr val="FF0000"/>
                </a:solidFill>
              </a:rPr>
              <a:t>Souvent mars, avril , et mai pendant 60 jours</a:t>
            </a:r>
          </a:p>
          <a:p>
            <a:r>
              <a:rPr lang="fr-FR" b="1" dirty="0"/>
              <a:t>Adapter chaque année et arrêter dès que possible</a:t>
            </a:r>
          </a:p>
          <a:p>
            <a:r>
              <a:rPr lang="fr-FR" dirty="0"/>
              <a:t>Débuter souvent à l’arrivée des hirondelles</a:t>
            </a:r>
          </a:p>
          <a:p>
            <a:r>
              <a:rPr lang="fr-FR" dirty="0"/>
              <a:t>Piégeage simultané de vespa crabro en mai; de plus en plus en compétition avec vespa velutina</a:t>
            </a:r>
          </a:p>
          <a:p>
            <a:r>
              <a:rPr lang="fr-FR" b="1" dirty="0"/>
              <a:t>Aucune étude scientifique  ne permet de conclure sur le piégeage de printemps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6D9B01B-A844-401C-B161-8A8EA3E7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3839981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04FCEA-CA80-4A9B-B99E-65DBD22E1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          Emplacements des pièges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15A7AD-5CB3-4B69-A102-F86B74828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Emplacements favorables pour construire un nid: bois et eau</a:t>
            </a:r>
          </a:p>
          <a:p>
            <a:r>
              <a:rPr lang="fr-FR" b="1" dirty="0">
                <a:solidFill>
                  <a:srgbClr val="FF0000"/>
                </a:solidFill>
              </a:rPr>
              <a:t>Proximité des anciens nids</a:t>
            </a:r>
          </a:p>
          <a:p>
            <a:r>
              <a:rPr lang="fr-FR" b="1" dirty="0">
                <a:solidFill>
                  <a:srgbClr val="FF0000"/>
                </a:solidFill>
              </a:rPr>
              <a:t>Les ruchers en automne si pression de prédation importante: 3 et +</a:t>
            </a:r>
          </a:p>
          <a:p>
            <a:r>
              <a:rPr lang="fr-FR" dirty="0"/>
              <a:t>Le compost</a:t>
            </a:r>
          </a:p>
          <a:p>
            <a:r>
              <a:rPr lang="fr-FR" b="1" dirty="0"/>
              <a:t>Vignes vierges et lierre</a:t>
            </a:r>
          </a:p>
          <a:p>
            <a:r>
              <a:rPr lang="fr-FR" dirty="0"/>
              <a:t>Vergers au printemps</a:t>
            </a:r>
          </a:p>
          <a:p>
            <a:r>
              <a:rPr lang="fr-FR" dirty="0">
                <a:solidFill>
                  <a:srgbClr val="FF0000"/>
                </a:solidFill>
              </a:rPr>
              <a:t>Arbres et arbustes mellifères</a:t>
            </a:r>
          </a:p>
          <a:p>
            <a:r>
              <a:rPr lang="fr-FR" dirty="0"/>
              <a:t>Pièges entre 0,5 et 1,5 mètre de hauteur</a:t>
            </a:r>
          </a:p>
          <a:p>
            <a:r>
              <a:rPr lang="fr-FR" dirty="0"/>
              <a:t>Couloirs grillagés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923A48-BF60-47F4-842E-43E832F24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1453125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EC3D9F-190B-457C-BB63-3B4994839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      Piégeage : étude ITSAP-MNHN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C6BBC5-45CC-46DC-80D0-0D7FED862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Débutée en 2016</a:t>
            </a:r>
          </a:p>
          <a:p>
            <a:r>
              <a:rPr lang="fr-FR" b="1" dirty="0"/>
              <a:t>Possibilités de comparaisons sur 3 ans: Morbihan, Vendée, Hautes Pyrénées</a:t>
            </a:r>
          </a:p>
          <a:p>
            <a:r>
              <a:rPr lang="fr-FR" b="1" dirty="0"/>
              <a:t>Pas de comptage précis des espèces non cibles</a:t>
            </a:r>
            <a:endParaRPr lang="fr-FR" dirty="0"/>
          </a:p>
          <a:p>
            <a:r>
              <a:rPr lang="fr-FR" b="1" dirty="0"/>
              <a:t>Variations des résultats corrélés au climat: baisse générale en 2019</a:t>
            </a:r>
          </a:p>
          <a:p>
            <a:r>
              <a:rPr lang="fr-FR" dirty="0"/>
              <a:t>Impact des zones voisines non piégées</a:t>
            </a:r>
          </a:p>
          <a:p>
            <a:r>
              <a:rPr lang="fr-FR" dirty="0">
                <a:solidFill>
                  <a:srgbClr val="FF0000"/>
                </a:solidFill>
              </a:rPr>
              <a:t>Efficacité sur 4 ans, mais chute de 50% si on limite à 3 ans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DC5EEE-E748-4F3B-9A84-63669B917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3094483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61EA33-0009-47C9-BD9A-F0813F70F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Intérêt du piégeage de printemps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EC0009-2FE1-43D9-A981-7DD388A17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Capturer les fondatrices capables de construire un nid</a:t>
            </a:r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Faire baisser la pression de prédation </a:t>
            </a:r>
            <a:r>
              <a:rPr lang="fr-FR" dirty="0">
                <a:solidFill>
                  <a:srgbClr val="FF0000"/>
                </a:solidFill>
              </a:rPr>
              <a:t>en été et automne </a:t>
            </a:r>
            <a:r>
              <a:rPr lang="fr-FR" dirty="0"/>
              <a:t>sur colonies, 45000 proies pour un nid de 3000 frelons, dont 2/3 d’abeilles en ville :12kg de proies</a:t>
            </a:r>
          </a:p>
          <a:p>
            <a:r>
              <a:rPr lang="fr-FR" b="1" dirty="0"/>
              <a:t>Moyen économique pour éviter la multiplication des nids</a:t>
            </a:r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Limiter les effets économiques et sanitaires du frelon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0E12A22-6393-40E1-B4C8-41B864531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1569763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F84F73-5AE4-4565-8EAA-CE721391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            Piéger ou ne pas piéger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D4474D-D3A4-453F-9391-925494F39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b="1" dirty="0">
                <a:solidFill>
                  <a:schemeClr val="tx1"/>
                </a:solidFill>
              </a:rPr>
              <a:t>Note de service DGAL mai 2013-8020:</a:t>
            </a:r>
          </a:p>
          <a:p>
            <a:r>
              <a:rPr lang="fr-FR" b="1" dirty="0">
                <a:solidFill>
                  <a:schemeClr val="tx1"/>
                </a:solidFill>
              </a:rPr>
              <a:t>-éviter le piégeage de printemps,</a:t>
            </a:r>
          </a:p>
          <a:p>
            <a:r>
              <a:rPr lang="fr-FR" b="1" dirty="0">
                <a:solidFill>
                  <a:schemeClr val="tx1"/>
                </a:solidFill>
              </a:rPr>
              <a:t>-piéger sur ruchers de juin à octobre: pression de prédation</a:t>
            </a:r>
          </a:p>
          <a:p>
            <a:r>
              <a:rPr lang="fr-FR" b="1" dirty="0">
                <a:solidFill>
                  <a:schemeClr val="tx1"/>
                </a:solidFill>
              </a:rPr>
              <a:t>-pièges sélectifs: aucun</a:t>
            </a:r>
          </a:p>
          <a:p>
            <a:r>
              <a:rPr lang="fr-FR" b="1" dirty="0">
                <a:solidFill>
                  <a:srgbClr val="FF0000"/>
                </a:solidFill>
              </a:rPr>
              <a:t>Certaines régions cessent le piègeage de printemps pour mettre des harpes dès juillet: Gironde, étude INRAE</a:t>
            </a:r>
          </a:p>
          <a:p>
            <a:endParaRPr lang="fr-FR" b="1" dirty="0">
              <a:solidFill>
                <a:srgbClr val="FF0000"/>
              </a:solidFill>
            </a:endParaRPr>
          </a:p>
          <a:p>
            <a:r>
              <a:rPr lang="fr-FR" b="1" dirty="0">
                <a:solidFill>
                  <a:schemeClr val="tx1"/>
                </a:solidFill>
              </a:rPr>
              <a:t>Frelon vespa velutina: espèce exotique envahissante. EEE.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30DD52-63CF-44AD-BD89-46342B6C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1638933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2C8018-D2DA-442F-9568-BEA9EDA2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            Sélectivité des pièges 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2BB308-1C75-4A8D-BB28-1096BD90C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5"/>
                </a:solidFill>
              </a:rPr>
              <a:t>Pas de pièges sélectifs </a:t>
            </a:r>
            <a:r>
              <a:rPr lang="fr-FR" b="1" dirty="0"/>
              <a:t>avant arrivée des appâts de phéromones( mâles)</a:t>
            </a:r>
          </a:p>
          <a:p>
            <a:r>
              <a:rPr lang="fr-FR" dirty="0"/>
              <a:t>Insectes pris au piège: morts, ou stress même si ressorti (infécondité)</a:t>
            </a:r>
          </a:p>
          <a:p>
            <a:r>
              <a:rPr lang="fr-FR" dirty="0"/>
              <a:t>Grilles à reine?</a:t>
            </a:r>
          </a:p>
          <a:p>
            <a:r>
              <a:rPr lang="fr-FR" sz="2000" b="1" dirty="0">
                <a:solidFill>
                  <a:schemeClr val="accent5"/>
                </a:solidFill>
              </a:rPr>
              <a:t>Cône d’entrée  de 8mm de diamètre </a:t>
            </a:r>
            <a:r>
              <a:rPr lang="fr-FR" sz="2000" b="1" dirty="0">
                <a:solidFill>
                  <a:schemeClr val="tx1"/>
                </a:solidFill>
              </a:rPr>
              <a:t>9,5mm pour orientalis?</a:t>
            </a:r>
          </a:p>
          <a:p>
            <a:r>
              <a:rPr lang="fr-FR" dirty="0"/>
              <a:t>Grille anti noyade</a:t>
            </a:r>
          </a:p>
          <a:p>
            <a:r>
              <a:rPr lang="fr-FR" dirty="0"/>
              <a:t>Trous de 6 mm de diamètre?</a:t>
            </a:r>
          </a:p>
          <a:p>
            <a:r>
              <a:rPr lang="fr-FR" dirty="0"/>
              <a:t>Parfois peu de biodiversité dans un secteur et peu d’autres espèces</a:t>
            </a:r>
          </a:p>
          <a:p>
            <a:r>
              <a:rPr lang="fr-FR" b="1" dirty="0">
                <a:solidFill>
                  <a:schemeClr val="accent5"/>
                </a:solidFill>
              </a:rPr>
              <a:t>Importance des appâts: attractivité: éviter brèches de cires</a:t>
            </a:r>
          </a:p>
          <a:p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DD9C374-EC68-4AAB-A524-2462291AD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1829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7FBD1A8-F020-446C-B9A9-75AE7C42B1A3}"/>
              </a:ext>
            </a:extLst>
          </p:cNvPr>
          <p:cNvSpPr txBox="1"/>
          <p:nvPr/>
        </p:nvSpPr>
        <p:spPr>
          <a:xfrm>
            <a:off x="1524000" y="1070610"/>
            <a:ext cx="790956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/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</a:rPr>
              <a:t>Communication au lancement 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</a:rPr>
              <a:t>:Conseil départemental </a:t>
            </a:r>
          </a:p>
          <a:p>
            <a:pPr marL="1028700" lvl="2"/>
            <a:endParaRPr lang="fr-FR" dirty="0">
              <a:latin typeface="Calibri" panose="020F0502020204030204" pitchFamily="34" charset="0"/>
            </a:endParaRPr>
          </a:p>
          <a:p>
            <a:pPr marL="1028700" lvl="2"/>
            <a:r>
              <a:rPr lang="fr-FR" u="sng" dirty="0">
                <a:latin typeface="Calibri" panose="020F0502020204030204" pitchFamily="34" charset="0"/>
              </a:rPr>
              <a:t>1- </a:t>
            </a:r>
            <a:r>
              <a:rPr lang="fr-FR" b="1" u="sng" dirty="0">
                <a:latin typeface="Calibri" panose="020F0502020204030204" pitchFamily="34" charset="0"/>
              </a:rPr>
              <a:t>Référents</a:t>
            </a:r>
            <a:r>
              <a:rPr lang="fr-FR" b="1" dirty="0">
                <a:latin typeface="Calibri" panose="020F0502020204030204" pitchFamily="34" charset="0"/>
              </a:rPr>
              <a:t> frelon</a:t>
            </a:r>
            <a:r>
              <a:rPr lang="fr-FR" dirty="0">
                <a:latin typeface="Calibri" panose="020F0502020204030204" pitchFamily="34" charset="0"/>
              </a:rPr>
              <a:t>: recruter et réunir ? Visio ou réunion? </a:t>
            </a:r>
          </a:p>
          <a:p>
            <a:pPr marL="1028700" lvl="2"/>
            <a:endParaRPr lang="fr-FR" dirty="0">
              <a:latin typeface="Calibri" panose="020F0502020204030204" pitchFamily="34" charset="0"/>
            </a:endParaRPr>
          </a:p>
          <a:p>
            <a:pPr marL="1028700" lvl="2"/>
            <a:r>
              <a:rPr lang="fr-FR" b="1" u="sng" dirty="0">
                <a:latin typeface="Calibri" panose="020F0502020204030204" pitchFamily="34" charset="0"/>
              </a:rPr>
              <a:t>2- Apiculteurs</a:t>
            </a:r>
            <a:r>
              <a:rPr lang="fr-FR" b="1" dirty="0">
                <a:latin typeface="Calibri" panose="020F0502020204030204" pitchFamily="34" charset="0"/>
              </a:rPr>
              <a:t>  </a:t>
            </a:r>
            <a:r>
              <a:rPr lang="fr-FR" dirty="0">
                <a:latin typeface="Calibri" panose="020F0502020204030204" pitchFamily="34" charset="0"/>
              </a:rPr>
              <a:t>: Assez facile</a:t>
            </a:r>
          </a:p>
          <a:p>
            <a:pPr marL="1371600" lvl="2" indent="-34290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</a:rPr>
              <a:t> plan déjà diffusé par GDSA à ses adhérents</a:t>
            </a:r>
          </a:p>
          <a:p>
            <a:pPr marL="1371600" lvl="2" indent="-34290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</a:rPr>
              <a:t>Relais par les assos à tous leurs membres</a:t>
            </a:r>
          </a:p>
          <a:p>
            <a:pPr marL="1028700" lvl="2"/>
            <a:endParaRPr lang="fr-FR" dirty="0">
              <a:latin typeface="Calibri" panose="020F0502020204030204" pitchFamily="34" charset="0"/>
            </a:endParaRPr>
          </a:p>
          <a:p>
            <a:pPr marL="1028700" lvl="2"/>
            <a:r>
              <a:rPr lang="fr-FR" b="1" dirty="0">
                <a:latin typeface="Calibri" panose="020F0502020204030204" pitchFamily="34" charset="0"/>
              </a:rPr>
              <a:t>3-</a:t>
            </a:r>
            <a:r>
              <a:rPr lang="fr-FR" b="1" u="sng" dirty="0">
                <a:latin typeface="Calibri" panose="020F0502020204030204" pitchFamily="34" charset="0"/>
              </a:rPr>
              <a:t>Préfecture, conseil départemental</a:t>
            </a:r>
            <a:r>
              <a:rPr lang="fr-FR" dirty="0">
                <a:latin typeface="Calibri" panose="020F0502020204030204" pitchFamily="34" charset="0"/>
              </a:rPr>
              <a:t>, Comité Dép., avec référent Dép.</a:t>
            </a:r>
          </a:p>
          <a:p>
            <a:pPr marL="1028700" lvl="2"/>
            <a:r>
              <a:rPr lang="fr-FR" b="1" dirty="0">
                <a:latin typeface="Calibri" panose="020F0502020204030204" pitchFamily="34" charset="0"/>
              </a:rPr>
              <a:t>4- </a:t>
            </a:r>
            <a:r>
              <a:rPr lang="fr-FR" b="1" u="sng" dirty="0">
                <a:latin typeface="Calibri" panose="020F0502020204030204" pitchFamily="34" charset="0"/>
              </a:rPr>
              <a:t>Communes et Com. agglo</a:t>
            </a:r>
            <a:r>
              <a:rPr lang="fr-FR" b="1" dirty="0">
                <a:latin typeface="Calibri" panose="020F0502020204030204" pitchFamily="34" charset="0"/>
              </a:rPr>
              <a:t> </a:t>
            </a:r>
            <a:r>
              <a:rPr lang="fr-FR" dirty="0">
                <a:latin typeface="Calibri" panose="020F0502020204030204" pitchFamily="34" charset="0"/>
              </a:rPr>
              <a:t>à définir ( référents bien placés)</a:t>
            </a:r>
          </a:p>
          <a:p>
            <a:pPr marL="1028700" lvl="2"/>
            <a:endParaRPr lang="fr-FR" dirty="0">
              <a:latin typeface="Calibri" panose="020F0502020204030204" pitchFamily="34" charset="0"/>
            </a:endParaRPr>
          </a:p>
          <a:p>
            <a:pPr marL="1028700" lvl="2"/>
            <a:r>
              <a:rPr lang="fr-FR" b="1" u="sng" dirty="0">
                <a:latin typeface="Calibri" panose="020F0502020204030204" pitchFamily="34" charset="0"/>
              </a:rPr>
              <a:t>5- Communes et particuliers</a:t>
            </a:r>
            <a:r>
              <a:rPr lang="fr-FR" dirty="0">
                <a:latin typeface="Calibri" panose="020F0502020204030204" pitchFamily="34" charset="0"/>
              </a:rPr>
              <a:t>: vocation des référents locaux (pas de </a:t>
            </a:r>
            <a:r>
              <a:rPr lang="fr-FR" dirty="0" err="1">
                <a:latin typeface="Calibri" panose="020F0502020204030204" pitchFamily="34" charset="0"/>
              </a:rPr>
              <a:t>ref</a:t>
            </a:r>
            <a:r>
              <a:rPr lang="fr-FR" dirty="0">
                <a:latin typeface="Calibri" panose="020F0502020204030204" pitchFamily="34" charset="0"/>
              </a:rPr>
              <a:t> dans chaque commune)</a:t>
            </a:r>
          </a:p>
          <a:p>
            <a:pPr marL="1371600" lvl="2" indent="-34290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</a:rPr>
              <a:t>Décliner localement là ou l’on est bien représenté</a:t>
            </a:r>
          </a:p>
          <a:p>
            <a:pPr marL="1371600" lvl="2" indent="-34290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</a:rPr>
              <a:t>Cela se propagera, principe des taches d’huile</a:t>
            </a:r>
          </a:p>
          <a:p>
            <a:pPr marL="1028700" lvl="2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Rectangle 381">
            <a:extLst>
              <a:ext uri="{FF2B5EF4-FFF2-40B4-BE49-F238E27FC236}">
                <a16:creationId xmlns:a16="http://schemas.microsoft.com/office/drawing/2014/main" id="{9BB1C79F-AE41-4819-92AE-61258BF07CB9}"/>
              </a:ext>
            </a:extLst>
          </p:cNvPr>
          <p:cNvSpPr txBox="1">
            <a:spLocks noChangeArrowheads="1"/>
          </p:cNvSpPr>
          <p:nvPr/>
        </p:nvSpPr>
        <p:spPr>
          <a:xfrm>
            <a:off x="1667508" y="0"/>
            <a:ext cx="8856984" cy="597518"/>
          </a:xfrm>
          <a:prstGeom prst="rect">
            <a:avLst/>
          </a:prstGeom>
        </p:spPr>
        <p:txBody>
          <a:bodyPr anchor="t"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400" b="1" baseline="0">
                <a:solidFill>
                  <a:srgbClr val="6F6F6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2pPr>
            <a:lvl3pPr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3pPr>
            <a:lvl4pPr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4pPr>
            <a:lvl5pPr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5pPr>
            <a:lvl6pPr marL="457200"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6pPr>
            <a:lvl7pPr marL="914400"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7pPr>
            <a:lvl8pPr marL="1371600"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8pPr>
            <a:lvl9pPr marL="1828800" algn="r" rt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190500" algn="l"/>
              </a:tabLst>
              <a:defRPr sz="2200" b="1">
                <a:solidFill>
                  <a:srgbClr val="292929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r>
              <a:rPr lang="fr-FR" altLang="fr-FR" sz="3200" kern="0" dirty="0">
                <a:solidFill>
                  <a:schemeClr val="tx1"/>
                </a:solidFill>
              </a:rPr>
              <a:t>Plan de piégeage des fondatrices frelons asiatiques (Val d’Oise)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69BAE98-C5D7-4EF7-B3E4-09EF7590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49507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78D64D-5647-BE13-E3DA-68F34B552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</a:t>
            </a:r>
            <a:r>
              <a:rPr lang="fr-FR" b="1" dirty="0">
                <a:solidFill>
                  <a:schemeClr val="tx1"/>
                </a:solidFill>
              </a:rPr>
              <a:t>Recherches en cours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F93F82-5F67-6C85-59E9-79F1E23FB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Phéromones mâles </a:t>
            </a:r>
            <a:r>
              <a:rPr lang="fr-FR" b="1" dirty="0"/>
              <a:t>pour piégeage d’automne: Yves DARROUZET</a:t>
            </a:r>
          </a:p>
          <a:p>
            <a:r>
              <a:rPr lang="fr-FR" b="1" dirty="0">
                <a:solidFill>
                  <a:srgbClr val="FF0000"/>
                </a:solidFill>
              </a:rPr>
              <a:t>Radars entomologiques</a:t>
            </a:r>
            <a:r>
              <a:rPr lang="fr-FR" b="1" dirty="0"/>
              <a:t>: Italie: Marco Porporato</a:t>
            </a:r>
          </a:p>
          <a:p>
            <a:r>
              <a:rPr lang="fr-FR" b="1" dirty="0"/>
              <a:t>Denis Thierry, INRAE </a:t>
            </a:r>
            <a:r>
              <a:rPr lang="fr-FR" b="1" dirty="0" err="1"/>
              <a:t>Bordeaux:poser</a:t>
            </a:r>
            <a:r>
              <a:rPr lang="fr-FR" b="1" dirty="0"/>
              <a:t> </a:t>
            </a:r>
            <a:r>
              <a:rPr lang="fr-FR" b="1" dirty="0">
                <a:solidFill>
                  <a:srgbClr val="FF0000"/>
                </a:solidFill>
              </a:rPr>
              <a:t>harpes électriques </a:t>
            </a:r>
            <a:r>
              <a:rPr lang="fr-FR" b="1" dirty="0"/>
              <a:t>à partir de juillet,</a:t>
            </a:r>
          </a:p>
          <a:p>
            <a:r>
              <a:rPr lang="fr-FR" b="1" dirty="0"/>
              <a:t>ITSAP: </a:t>
            </a:r>
            <a:r>
              <a:rPr lang="fr-FR" b="1" dirty="0">
                <a:solidFill>
                  <a:srgbClr val="FF0000"/>
                </a:solidFill>
              </a:rPr>
              <a:t>publication sur piégeage </a:t>
            </a:r>
            <a:r>
              <a:rPr lang="fr-FR" b="1" dirty="0"/>
              <a:t>de printemps sur 3 départements et nouveaux tests sur pièges avec même appât,</a:t>
            </a:r>
          </a:p>
          <a:p>
            <a:r>
              <a:rPr lang="fr-FR" b="1" dirty="0"/>
              <a:t>Remontées du plan national de piégeage de printemps,</a:t>
            </a:r>
          </a:p>
          <a:p>
            <a:endParaRPr lang="fr-FR" b="1" dirty="0"/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16B9A5-9C00-D5DE-3FAE-1593B8128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Etienne CALAIS AG  GDSA 2023</a:t>
            </a:r>
          </a:p>
        </p:txBody>
      </p:sp>
    </p:spTree>
    <p:extLst>
      <p:ext uri="{BB962C8B-B14F-4D97-AF65-F5344CB8AC3E}">
        <p14:creationId xmlns:p14="http://schemas.microsoft.com/office/powerpoint/2010/main" val="1569859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654E41-6FD2-418A-A1E1-5A2F2E10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575733"/>
            <a:ext cx="8596668" cy="1320800"/>
          </a:xfrm>
        </p:spPr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Bonnes pratiques du piégeage de printemps: résumé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379776-1110-46DC-B657-605F1250E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Quels ruchers? Le piège n’attire pas plus de  frelons dans un rucher</a:t>
            </a:r>
          </a:p>
          <a:p>
            <a:r>
              <a:rPr lang="fr-FR" b="1" dirty="0"/>
              <a:t>Quand piéger: période de 2 mois; début selon régions</a:t>
            </a:r>
          </a:p>
          <a:p>
            <a:r>
              <a:rPr lang="fr-FR" b="1" dirty="0"/>
              <a:t>Où installer les pièges</a:t>
            </a:r>
            <a:r>
              <a:rPr lang="fr-FR" b="1" dirty="0">
                <a:solidFill>
                  <a:srgbClr val="FF0000"/>
                </a:solidFill>
              </a:rPr>
              <a:t>? </a:t>
            </a:r>
            <a:r>
              <a:rPr lang="fr-FR" sz="2400" b="1" dirty="0">
                <a:solidFill>
                  <a:srgbClr val="FF0000"/>
                </a:solidFill>
              </a:rPr>
              <a:t>Hors des ruchers au printemps</a:t>
            </a:r>
            <a:br>
              <a:rPr lang="fr-FR" b="1" dirty="0"/>
            </a:br>
            <a:r>
              <a:rPr lang="fr-FR" b="1" dirty="0"/>
              <a:t>Quels pièges? Nasses de petite taille</a:t>
            </a:r>
          </a:p>
          <a:p>
            <a:r>
              <a:rPr lang="fr-FR" b="1" dirty="0"/>
              <a:t>Comment améliorer l’efficacité? </a:t>
            </a:r>
            <a:r>
              <a:rPr lang="fr-FR" b="1" dirty="0">
                <a:solidFill>
                  <a:srgbClr val="FF0000"/>
                </a:solidFill>
              </a:rPr>
              <a:t>Démarche collective et relevés des captures, fiches piégeur, sites bases de données: Ardèche,  Orne, AURA…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9CFE3B8-BA00-47DD-9DB8-1D03F2B2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4284422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4E109B-3FA9-40B9-BB0F-6896F53CC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74664"/>
            <a:ext cx="8596668" cy="1320800"/>
          </a:xfrm>
        </p:spPr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Organiser un plan de lutte local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F441BF-C486-4E2C-A6AC-C5FC4C923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u="sng" dirty="0"/>
              <a:t>Réunir les apiculteurs locaux et les informer et les former</a:t>
            </a:r>
          </a:p>
          <a:p>
            <a:r>
              <a:rPr lang="fr-FR" b="1" dirty="0">
                <a:solidFill>
                  <a:srgbClr val="C00000"/>
                </a:solidFill>
              </a:rPr>
              <a:t>Désigner un référent frelon coordinateur local, contacter OSAD et OVS</a:t>
            </a:r>
          </a:p>
          <a:p>
            <a:r>
              <a:rPr lang="fr-FR" b="1" dirty="0"/>
              <a:t>Réunion avec les élus locaux, formation des agents,</a:t>
            </a:r>
          </a:p>
          <a:p>
            <a:r>
              <a:rPr lang="fr-FR" b="1" dirty="0">
                <a:solidFill>
                  <a:srgbClr val="C00000"/>
                </a:solidFill>
              </a:rPr>
              <a:t>Répertorier tous les ruchers avec liste des déclarations</a:t>
            </a:r>
          </a:p>
          <a:p>
            <a:r>
              <a:rPr lang="fr-FR" b="1" dirty="0">
                <a:solidFill>
                  <a:srgbClr val="C00000"/>
                </a:solidFill>
              </a:rPr>
              <a:t>Organiser une réunion publique sur le frelon et le plan de lutte prévu</a:t>
            </a:r>
          </a:p>
          <a:p>
            <a:r>
              <a:rPr lang="fr-FR" b="1" dirty="0"/>
              <a:t>Prévoir un plan de communication: bulletin municipal, flyers,</a:t>
            </a:r>
          </a:p>
          <a:p>
            <a:r>
              <a:rPr lang="fr-FR" b="1" dirty="0">
                <a:solidFill>
                  <a:srgbClr val="C00000"/>
                </a:solidFill>
              </a:rPr>
              <a:t>Rechercher nids et frelons</a:t>
            </a:r>
            <a:r>
              <a:rPr lang="fr-FR" b="1" dirty="0"/>
              <a:t>: piégeage contrôlé avec remontée des espèces piégées, recherche organisée des nids ,radio télémétrie</a:t>
            </a:r>
          </a:p>
          <a:p>
            <a:r>
              <a:rPr lang="fr-FR" b="1" dirty="0"/>
              <a:t>Destruction des nids par  désinsectiseurs 3D formés et chartés</a:t>
            </a:r>
          </a:p>
          <a:p>
            <a:r>
              <a:rPr lang="fr-FR" b="1" dirty="0"/>
              <a:t>Déclarer nids sur une plateforme locale de destruction</a:t>
            </a:r>
          </a:p>
          <a:p>
            <a:endParaRPr lang="fr-FR" b="1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44F8C63-287E-41BD-8320-C17631169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2625723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066E9A-8849-493D-8F72-0E091058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88622"/>
            <a:ext cx="8596668" cy="1320800"/>
          </a:xfrm>
        </p:spPr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Lutte contre le frelon asiatique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00A39D-264E-4697-9103-2005469F2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2090" y="1630011"/>
            <a:ext cx="8596668" cy="3880773"/>
          </a:xfrm>
        </p:spPr>
        <p:txBody>
          <a:bodyPr>
            <a:normAutofit fontScale="25000" lnSpcReduction="20000"/>
          </a:bodyPr>
          <a:lstStyle/>
          <a:p>
            <a:r>
              <a:rPr lang="fr-FR" sz="6400" b="1" dirty="0">
                <a:solidFill>
                  <a:srgbClr val="FF0000"/>
                </a:solidFill>
              </a:rPr>
              <a:t>Repérage des nids</a:t>
            </a:r>
            <a:r>
              <a:rPr lang="fr-FR" sz="6400" b="1" dirty="0"/>
              <a:t>:      -organisation collective locale à créer</a:t>
            </a:r>
          </a:p>
          <a:p>
            <a:pPr marL="0" indent="0">
              <a:buNone/>
            </a:pPr>
            <a:r>
              <a:rPr lang="fr-FR" sz="6400" b="1" dirty="0"/>
              <a:t>                                         -radio télémétrie à privilégier au niveau local: échos!</a:t>
            </a:r>
          </a:p>
          <a:p>
            <a:r>
              <a:rPr lang="fr-FR" sz="6400" b="1" dirty="0">
                <a:solidFill>
                  <a:srgbClr val="FF0000"/>
                </a:solidFill>
              </a:rPr>
              <a:t>Destructions des nids</a:t>
            </a:r>
            <a:r>
              <a:rPr lang="fr-FR" sz="6400" b="1" dirty="0"/>
              <a:t>:  - plateforme de déclaration</a:t>
            </a:r>
          </a:p>
          <a:p>
            <a:r>
              <a:rPr lang="fr-FR" sz="6400" b="1" dirty="0"/>
              <a:t>                                     - rôle des référents des collectivités et des apis</a:t>
            </a:r>
          </a:p>
          <a:p>
            <a:r>
              <a:rPr lang="fr-FR" sz="6400" b="1" dirty="0"/>
              <a:t>                                     - nids primaires et secondaires</a:t>
            </a:r>
          </a:p>
          <a:p>
            <a:r>
              <a:rPr lang="fr-FR" sz="6400" b="1" dirty="0"/>
              <a:t>                                      -charte des bonnes pratiques de destruction pour 3D</a:t>
            </a:r>
          </a:p>
          <a:p>
            <a:r>
              <a:rPr lang="fr-FR" sz="6400" b="1" dirty="0"/>
              <a:t>                                      - liste des désinsectiseurs chartés</a:t>
            </a:r>
          </a:p>
          <a:p>
            <a:r>
              <a:rPr lang="fr-FR" sz="6400" b="1" dirty="0"/>
              <a:t>                                      -types de destruction</a:t>
            </a:r>
            <a:r>
              <a:rPr lang="fr-FR" sz="6400" b="1" u="sng" dirty="0">
                <a:solidFill>
                  <a:srgbClr val="FF0000"/>
                </a:solidFill>
              </a:rPr>
              <a:t>: pyrèthres naturels </a:t>
            </a:r>
            <a:r>
              <a:rPr lang="fr-FR" sz="6400" b="1" dirty="0"/>
              <a:t>ou de synthèse,    </a:t>
            </a:r>
            <a:r>
              <a:rPr lang="fr-FR" sz="6400" b="1" dirty="0">
                <a:solidFill>
                  <a:schemeClr val="tx2"/>
                </a:solidFill>
              </a:rPr>
              <a:t>chaleur</a:t>
            </a:r>
            <a:r>
              <a:rPr lang="fr-FR" sz="6400" b="1" dirty="0"/>
              <a:t>, aspiration</a:t>
            </a:r>
          </a:p>
          <a:p>
            <a:r>
              <a:rPr lang="fr-FR" sz="6400" b="1" dirty="0"/>
              <a:t>                                      - enlèvement des nids</a:t>
            </a:r>
          </a:p>
          <a:p>
            <a:r>
              <a:rPr lang="fr-FR" sz="6400" b="1" dirty="0"/>
              <a:t>                                      - incinération du nid</a:t>
            </a:r>
          </a:p>
          <a:p>
            <a:r>
              <a:rPr lang="fr-FR" sz="6400" b="1" dirty="0">
                <a:solidFill>
                  <a:srgbClr val="FF0000"/>
                </a:solidFill>
              </a:rPr>
              <a:t>Protection des colonies: </a:t>
            </a:r>
            <a:r>
              <a:rPr lang="fr-FR" sz="6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muselières</a:t>
            </a:r>
            <a:r>
              <a:rPr lang="fr-FR" sz="6400" b="1" dirty="0">
                <a:solidFill>
                  <a:srgbClr val="FF0000"/>
                </a:solidFill>
              </a:rPr>
              <a:t>, harpes</a:t>
            </a:r>
            <a:r>
              <a:rPr lang="fr-FR" sz="6400" b="1" dirty="0"/>
              <a:t>, </a:t>
            </a:r>
            <a:r>
              <a:rPr lang="fr-FR" sz="6400" b="1" dirty="0">
                <a:solidFill>
                  <a:srgbClr val="FF0000"/>
                </a:solidFill>
              </a:rPr>
              <a:t>restrictions d’entrées</a:t>
            </a:r>
          </a:p>
          <a:p>
            <a:endParaRPr lang="fr-FR" b="1" dirty="0"/>
          </a:p>
          <a:p>
            <a:r>
              <a:rPr lang="fr-FR" dirty="0"/>
              <a:t>                               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3158FB-D70A-4FE0-92EB-A2183D4C1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64139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7C943B-BF36-4FB0-9C06-B8873A8C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D4DC08-EA52-45B3-B104-26ED84B8B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2191985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C7A4716-7237-4AF8-A3FB-48FBAB2FB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94BDCC-9000-4477-A37F-D2711F54E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8"/>
          <a:stretch/>
        </p:blipFill>
        <p:spPr bwMode="auto">
          <a:xfrm>
            <a:off x="864824" y="0"/>
            <a:ext cx="9144000" cy="639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537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19F9A-E7F8-E5E7-4032-16DCBA50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</a:t>
            </a:r>
            <a:r>
              <a:rPr lang="fr-FR" b="1" dirty="0">
                <a:solidFill>
                  <a:schemeClr val="tx1"/>
                </a:solidFill>
              </a:rPr>
              <a:t>Les harpes électriques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B69A0C-9194-6E1A-A3F9-9D12E69B6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Plus efficaces que les pièges si forte pression de prédation</a:t>
            </a:r>
          </a:p>
          <a:p>
            <a:r>
              <a:rPr lang="fr-FR" b="1" dirty="0">
                <a:solidFill>
                  <a:srgbClr val="C00000"/>
                </a:solidFill>
              </a:rPr>
              <a:t>20 à 200 frelons par jour</a:t>
            </a:r>
          </a:p>
          <a:p>
            <a:r>
              <a:rPr lang="fr-FR" b="1" dirty="0"/>
              <a:t>Kit de montage site AAVO</a:t>
            </a:r>
          </a:p>
          <a:p>
            <a:r>
              <a:rPr lang="fr-FR" b="1" dirty="0"/>
              <a:t>Mettre un couvercle pour protéger de la pluie les fils électriques,</a:t>
            </a:r>
          </a:p>
          <a:p>
            <a:r>
              <a:rPr lang="fr-FR" b="1" u="sng" dirty="0"/>
              <a:t>Liquide vaisselle citronné dans le bac( évite les abeilles)</a:t>
            </a:r>
          </a:p>
          <a:p>
            <a:r>
              <a:rPr lang="fr-FR" b="1" dirty="0"/>
              <a:t>Disposition: entre dernière et avant dernière ruche</a:t>
            </a:r>
          </a:p>
          <a:p>
            <a:r>
              <a:rPr lang="fr-FR" b="1" u="sng" dirty="0"/>
              <a:t>1 harpe pour 10  à 20 ruches</a:t>
            </a:r>
          </a:p>
          <a:p>
            <a:r>
              <a:rPr lang="fr-FR" b="1" dirty="0">
                <a:solidFill>
                  <a:srgbClr val="C00000"/>
                </a:solidFill>
              </a:rPr>
              <a:t>Investissement très vite amorti; économie sur les appats et les pièges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EDE3A5-AA5E-A488-BC1F-9A4E5B5AA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376957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C2A9FDA-C84E-038D-7454-D7FAA5DC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BF5F3A-0844-AE60-7F0F-A55658573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826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15A3A57-6F3D-E478-9069-87EEBF4C7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3D46CA-6107-59A7-F118-A4A7321BE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36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F2DECA0-51D2-3FAE-976B-2D54A7956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DBF154-2899-4E18-83AD-6BAA80F2F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862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46145B-F5E8-48B6-AF57-0C0A14B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1B5438-1A6D-4CEC-805F-76BD931FB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0"/>
            <a:ext cx="6919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5EF40DC-D3AC-4664-850C-74C31A615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152400"/>
            <a:ext cx="6919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736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E91F4D0-2BBF-3FE4-20E3-DBE97D1E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1BCFA8F-4C1A-3F68-F2DF-CA63A03C7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590" y="2627489"/>
            <a:ext cx="2705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4EF85EE-B321-1D3E-8677-A385405FF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336799"/>
            <a:ext cx="2968096" cy="211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02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AEF143-5910-A9C1-8FE6-61FE3F69A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    </a:t>
            </a:r>
            <a:r>
              <a:rPr lang="fr-FR" b="1" dirty="0">
                <a:solidFill>
                  <a:schemeClr val="tx1"/>
                </a:solidFill>
              </a:rPr>
              <a:t>Tuto AAVO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5CCDEE-1E57-3416-9046-31F7015A5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Https://youtu.be/eW9CK8yxIWE</a:t>
            </a:r>
            <a:endParaRPr lang="fr-FR" b="1" dirty="0">
              <a:solidFill>
                <a:schemeClr val="tx1"/>
              </a:solidFill>
            </a:endParaRPr>
          </a:p>
          <a:p>
            <a:r>
              <a:rPr lang="fr-FR" b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https://youtu.be/i3Smguv76yw</a:t>
            </a:r>
            <a:endParaRPr lang="fr-FR" b="1" dirty="0">
              <a:solidFill>
                <a:schemeClr val="tx1"/>
              </a:solidFill>
            </a:endParaRPr>
          </a:p>
          <a:p>
            <a:r>
              <a:rPr lang="fr-FR" b="1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https://www.abeilles95.fr/wp-content/uploads/2021/04/Compressed-Harpe-AAVO-2021-Descriptif-technique-3-Avril-2021.pdf</a:t>
            </a:r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r>
              <a:rPr lang="fr-FR" dirty="0"/>
              <a:t>https://www.abeilles95.fr/wp-content/uploads/2021/05/Compressed-Harpe-electrique-2021-Document-technique-V5-6-mai-_.pdf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AE245F0-3478-A420-B6DB-D8C2A177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18975122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4D1C36-CC0E-43DF-B81A-207A2C09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b="1" dirty="0">
                <a:solidFill>
                  <a:schemeClr val="tx1"/>
                </a:solidFill>
              </a:rPr>
              <a:t>Communication sur le PNFA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872CE6-331A-4DB9-B8A4-E0185F714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Plan de communication:      </a:t>
            </a:r>
            <a:r>
              <a:rPr lang="fr-FR" b="1" dirty="0">
                <a:solidFill>
                  <a:srgbClr val="FF0000"/>
                </a:solidFill>
              </a:rPr>
              <a:t>-objectif </a:t>
            </a:r>
            <a:r>
              <a:rPr lang="fr-FR" b="1" dirty="0"/>
              <a:t>: harmoniser les actions  en fonction    des résultats des recherches scientifiques, diffuser les actions terrain efficaces</a:t>
            </a:r>
          </a:p>
          <a:p>
            <a:pPr marL="0" indent="0">
              <a:buNone/>
            </a:pPr>
            <a:r>
              <a:rPr lang="fr-FR" b="1" dirty="0"/>
              <a:t>                                                </a:t>
            </a:r>
            <a:r>
              <a:rPr lang="fr-FR" b="1" dirty="0">
                <a:solidFill>
                  <a:srgbClr val="FF0000"/>
                </a:solidFill>
              </a:rPr>
              <a:t>- construire les supports : flyers, articles…</a:t>
            </a:r>
          </a:p>
          <a:p>
            <a:pPr marL="0" indent="0">
              <a:buNone/>
            </a:pPr>
            <a:r>
              <a:rPr lang="fr-FR" b="1" dirty="0"/>
              <a:t>                                                - </a:t>
            </a:r>
            <a:r>
              <a:rPr lang="fr-FR" b="1" dirty="0">
                <a:solidFill>
                  <a:srgbClr val="FF0000"/>
                </a:solidFill>
              </a:rPr>
              <a:t>cibles</a:t>
            </a:r>
            <a:r>
              <a:rPr lang="fr-FR" b="1" dirty="0"/>
              <a:t>: apiculteurs, collectivités</a:t>
            </a:r>
          </a:p>
          <a:p>
            <a:pPr marL="0" indent="0">
              <a:buNone/>
            </a:pPr>
            <a:r>
              <a:rPr lang="fr-FR" b="1" dirty="0"/>
              <a:t>                                                - </a:t>
            </a:r>
            <a:r>
              <a:rPr lang="fr-FR" b="1" dirty="0">
                <a:solidFill>
                  <a:srgbClr val="FF0000"/>
                </a:solidFill>
              </a:rPr>
              <a:t>réunions</a:t>
            </a:r>
            <a:r>
              <a:rPr lang="fr-FR" b="1" dirty="0"/>
              <a:t> locales et départementales</a:t>
            </a:r>
          </a:p>
          <a:p>
            <a:pPr marL="0" indent="0">
              <a:buNone/>
            </a:pPr>
            <a:r>
              <a:rPr lang="fr-FR" b="1" dirty="0"/>
              <a:t>                                                </a:t>
            </a:r>
            <a:r>
              <a:rPr lang="fr-FR" b="1" dirty="0">
                <a:solidFill>
                  <a:srgbClr val="FF0000"/>
                </a:solidFill>
              </a:rPr>
              <a:t>- trouver les financements</a:t>
            </a:r>
            <a:r>
              <a:rPr lang="fr-FR" b="1" dirty="0"/>
              <a:t>: conseil départemental, région, DGAL : plan pollinisateur, Interapi</a:t>
            </a:r>
          </a:p>
          <a:p>
            <a:endParaRPr lang="fr-FR" b="1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94DA6A-5B8B-4435-990E-05664E63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5415969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46BF4-4005-4DF0-A468-500A56086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             Formation des intervenants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AAECFB-A653-4E64-B585-D9DB16F9C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Recrutement et formation </a:t>
            </a:r>
            <a:r>
              <a:rPr lang="fr-FR" b="1" dirty="0"/>
              <a:t>des référents locaux et départementaux</a:t>
            </a:r>
          </a:p>
          <a:p>
            <a:r>
              <a:rPr lang="fr-FR" b="1" dirty="0">
                <a:solidFill>
                  <a:srgbClr val="FF0000"/>
                </a:solidFill>
              </a:rPr>
              <a:t>Formateurs</a:t>
            </a:r>
            <a:r>
              <a:rPr lang="fr-FR" b="1" dirty="0"/>
              <a:t>: Fredon, FNOSAD et OSAD, OVS, ADA,CFPPA</a:t>
            </a:r>
          </a:p>
          <a:p>
            <a:r>
              <a:rPr lang="fr-FR" b="1" dirty="0">
                <a:solidFill>
                  <a:srgbClr val="FF0000"/>
                </a:solidFill>
              </a:rPr>
              <a:t>Programme de formation</a:t>
            </a:r>
            <a:r>
              <a:rPr lang="fr-FR" b="1" dirty="0"/>
              <a:t>: biologie, pièges assez sélectifs, appâts, organisation</a:t>
            </a:r>
          </a:p>
          <a:p>
            <a:r>
              <a:rPr lang="fr-FR" b="1" dirty="0">
                <a:solidFill>
                  <a:srgbClr val="FF0000"/>
                </a:solidFill>
              </a:rPr>
              <a:t>Cibles</a:t>
            </a:r>
            <a:r>
              <a:rPr lang="fr-FR" b="1" dirty="0"/>
              <a:t>: - apiculteurs pro et non pro</a:t>
            </a:r>
          </a:p>
          <a:p>
            <a:pPr marL="0" indent="0">
              <a:buNone/>
            </a:pPr>
            <a:r>
              <a:rPr lang="fr-FR" b="1" dirty="0"/>
              <a:t>                  -grand public</a:t>
            </a:r>
          </a:p>
          <a:p>
            <a:pPr marL="0" indent="0">
              <a:buNone/>
            </a:pPr>
            <a:r>
              <a:rPr lang="fr-FR" b="1" dirty="0"/>
              <a:t>                  - associations apicoles et environnementales</a:t>
            </a:r>
          </a:p>
          <a:p>
            <a:pPr marL="0" indent="0">
              <a:buNone/>
            </a:pPr>
            <a:r>
              <a:rPr lang="fr-FR" b="1" dirty="0"/>
              <a:t>                  - agents des collectivités</a:t>
            </a:r>
          </a:p>
          <a:p>
            <a:pPr marL="0" indent="0">
              <a:buNone/>
            </a:pPr>
            <a:r>
              <a:rPr lang="fr-FR" b="1" dirty="0"/>
              <a:t>                  - autres; ONF, chasseurs, syndicat des eaux, autoroutes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72F820-8386-4764-8A27-4B0950A8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33654164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58439C-1AB8-48A4-AAA9-9176399C0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 </a:t>
            </a:r>
            <a:r>
              <a:rPr lang="fr-FR" b="1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E4EB48-25FC-4005-9556-DCA1740BB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1541721"/>
            <a:ext cx="8761412" cy="4625163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/>
              <a:t>Structurer la lutte à tous les niveaux:    -PNFA national</a:t>
            </a:r>
          </a:p>
          <a:p>
            <a:pPr marL="0" indent="0">
              <a:buNone/>
            </a:pPr>
            <a:r>
              <a:rPr lang="fr-FR" b="1" dirty="0"/>
              <a:t>                                                                    -  plan de lutte régional en CROPSAV</a:t>
            </a:r>
          </a:p>
          <a:p>
            <a:pPr marL="0" indent="0">
              <a:buNone/>
            </a:pPr>
            <a:r>
              <a:rPr lang="fr-FR" b="1" dirty="0"/>
              <a:t>                                                                    -plan départemental  et local</a:t>
            </a:r>
          </a:p>
          <a:p>
            <a:pPr marL="0" indent="0">
              <a:buNone/>
            </a:pPr>
            <a:r>
              <a:rPr lang="fr-FR" b="1" dirty="0"/>
              <a:t>                                            </a:t>
            </a:r>
          </a:p>
          <a:p>
            <a:r>
              <a:rPr lang="fr-FR" b="1" dirty="0">
                <a:solidFill>
                  <a:srgbClr val="C00000"/>
                </a:solidFill>
              </a:rPr>
              <a:t>Promouvoir les méthodes efficaces et respectueuses de biodiversité</a:t>
            </a:r>
          </a:p>
          <a:p>
            <a:pPr marL="0" indent="0">
              <a:buNone/>
            </a:pPr>
            <a:r>
              <a:rPr lang="fr-FR" b="1" dirty="0"/>
              <a:t>            - </a:t>
            </a:r>
            <a:r>
              <a:rPr lang="fr-FR" b="1" u="sng" dirty="0"/>
              <a:t>Muselières, harpes  et restrictions d’entrée</a:t>
            </a:r>
          </a:p>
          <a:p>
            <a:pPr marL="0" indent="0">
              <a:buNone/>
            </a:pPr>
            <a:r>
              <a:rPr lang="fr-FR" b="1" dirty="0"/>
              <a:t>            - </a:t>
            </a:r>
            <a:r>
              <a:rPr lang="fr-FR" b="1" u="sng" dirty="0"/>
              <a:t>Recherches de nids </a:t>
            </a:r>
            <a:r>
              <a:rPr lang="fr-FR" b="1" dirty="0"/>
              <a:t>: primaires et secondaires </a:t>
            </a:r>
            <a:r>
              <a:rPr lang="fr-FR" b="1" u="sng" dirty="0"/>
              <a:t>( radio télémétrie: problèmes échos en ville</a:t>
            </a:r>
            <a:r>
              <a:rPr lang="fr-FR" b="1" dirty="0"/>
              <a:t>)</a:t>
            </a:r>
          </a:p>
          <a:p>
            <a:pPr marL="0" indent="0">
              <a:buNone/>
            </a:pPr>
            <a:r>
              <a:rPr lang="fr-FR" b="1" dirty="0"/>
              <a:t>             -</a:t>
            </a:r>
            <a:r>
              <a:rPr lang="fr-FR" b="1" u="sng" dirty="0"/>
              <a:t>Piégeage raisonné</a:t>
            </a:r>
            <a:r>
              <a:rPr lang="fr-FR" b="1" dirty="0"/>
              <a:t>: surveillance, temps limité, territoire choisi</a:t>
            </a:r>
          </a:p>
          <a:p>
            <a:pPr marL="0" indent="0">
              <a:buNone/>
            </a:pPr>
            <a:r>
              <a:rPr lang="fr-FR" b="1" dirty="0"/>
              <a:t>               relevés de piégeage(registre de captures)</a:t>
            </a:r>
          </a:p>
          <a:p>
            <a:pPr marL="0" indent="0">
              <a:buNone/>
            </a:pPr>
            <a:r>
              <a:rPr lang="fr-FR" b="1" dirty="0"/>
              <a:t>             -</a:t>
            </a:r>
            <a:r>
              <a:rPr lang="fr-FR" b="1" u="sng" dirty="0"/>
              <a:t>Destruction précoce des nids</a:t>
            </a:r>
            <a:r>
              <a:rPr lang="fr-FR" b="1" dirty="0"/>
              <a:t>, épidémio surveillance, chartes pour 3D,indicateurs de moyens et résultats</a:t>
            </a:r>
          </a:p>
          <a:p>
            <a:pPr marL="0" indent="0">
              <a:buNone/>
            </a:pPr>
            <a:r>
              <a:rPr lang="fr-FR" b="1" dirty="0"/>
              <a:t>  </a:t>
            </a:r>
            <a:r>
              <a:rPr lang="fr-FR" b="1" dirty="0">
                <a:solidFill>
                  <a:srgbClr val="C00000"/>
                </a:solidFill>
              </a:rPr>
              <a:t>Agir tous ensemble sur tout le territoire </a:t>
            </a:r>
            <a:r>
              <a:rPr lang="fr-FR" b="1" dirty="0">
                <a:solidFill>
                  <a:srgbClr val="FF0000"/>
                </a:solidFill>
              </a:rPr>
              <a:t>sur espèce exotique envahissante( EEE)</a:t>
            </a:r>
          </a:p>
          <a:p>
            <a:r>
              <a:rPr lang="fr-FR" b="1" dirty="0">
                <a:solidFill>
                  <a:srgbClr val="FF0000"/>
                </a:solidFill>
              </a:rPr>
              <a:t>Développer la recherche de solutions efficaces et qui respectent la planète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FDE934-D5E3-44A2-8976-F109B503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21778149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7352FE7-DBA3-449A-93EF-994400674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5A2EFC1-4E46-4000-9BD6-72B6F3A10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6" b="13577"/>
          <a:stretch/>
        </p:blipFill>
        <p:spPr bwMode="auto">
          <a:xfrm>
            <a:off x="3303059" y="1510433"/>
            <a:ext cx="4960408" cy="427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7526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La vespa orientale">
            <a:extLst>
              <a:ext uri="{FF2B5EF4-FFF2-40B4-BE49-F238E27FC236}">
                <a16:creationId xmlns:a16="http://schemas.microsoft.com/office/drawing/2014/main" id="{F7B681E3-7B80-4E5C-A1D3-4F140F30D7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La vespa orientale">
            <a:extLst>
              <a:ext uri="{FF2B5EF4-FFF2-40B4-BE49-F238E27FC236}">
                <a16:creationId xmlns:a16="http://schemas.microsoft.com/office/drawing/2014/main" id="{5ED26AA4-48F8-4F04-8FCD-C241EEDBE7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6" descr="La vespa orientale">
            <a:extLst>
              <a:ext uri="{FF2B5EF4-FFF2-40B4-BE49-F238E27FC236}">
                <a16:creationId xmlns:a16="http://schemas.microsoft.com/office/drawing/2014/main" id="{DD1E7084-32DE-438F-A15D-16A2D1C07D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9344D20-5BD6-4EE0-B79C-6ABA6009B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787" y="3733787"/>
            <a:ext cx="304826" cy="304826"/>
          </a:xfrm>
          <a:prstGeom prst="rect">
            <a:avLst/>
          </a:prstGeom>
        </p:spPr>
      </p:pic>
      <p:sp>
        <p:nvSpPr>
          <p:cNvPr id="10" name="AutoShape 6" descr="La vespa orientale">
            <a:extLst>
              <a:ext uri="{FF2B5EF4-FFF2-40B4-BE49-F238E27FC236}">
                <a16:creationId xmlns:a16="http://schemas.microsoft.com/office/drawing/2014/main" id="{EEA2F783-6886-40C1-95AD-6296903540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6" descr="La vespa orientale">
            <a:extLst>
              <a:ext uri="{FF2B5EF4-FFF2-40B4-BE49-F238E27FC236}">
                <a16:creationId xmlns:a16="http://schemas.microsoft.com/office/drawing/2014/main" id="{6E11C4B3-C9C9-4CD8-8834-F8F0F99D0C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6" descr="La vespa orientale">
            <a:extLst>
              <a:ext uri="{FF2B5EF4-FFF2-40B4-BE49-F238E27FC236}">
                <a16:creationId xmlns:a16="http://schemas.microsoft.com/office/drawing/2014/main" id="{72AA254D-4893-4111-B42C-04D03198B8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55934" y="3993234"/>
            <a:ext cx="354466" cy="35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2" name="Picture 8" descr="Trois chercheurs ont fait la découverte d'une nouvelle espèce de frelon asiatique qui pourrait faire beaucoup de dégâts.">
            <a:extLst>
              <a:ext uri="{FF2B5EF4-FFF2-40B4-BE49-F238E27FC236}">
                <a16:creationId xmlns:a16="http://schemas.microsoft.com/office/drawing/2014/main" id="{D026F897-C76B-4DF0-A013-1CC1023DB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482" y="1697665"/>
            <a:ext cx="6646235" cy="4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0FB12EE-2574-408A-9F58-B45CB33FF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Vespa orientalis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603AFFB-B6AE-478E-99CF-9F6651F49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1659801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7D3833-73E8-AAC1-7C07-F9A877D3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394F46-90F3-5D07-2CAE-41E89EE40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19288"/>
            <a:ext cx="97536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337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565676-FDA7-91EF-A4F3-F6EFB970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b="1" dirty="0">
                <a:solidFill>
                  <a:schemeClr val="tx1"/>
                </a:solidFill>
              </a:rPr>
              <a:t>Fondatrices Vespa velutina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D923ED-FED7-2B18-4E21-0806F7ABD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Automne </a:t>
            </a:r>
            <a:r>
              <a:rPr lang="fr-FR" b="1" dirty="0">
                <a:solidFill>
                  <a:srgbClr val="FF0000"/>
                </a:solidFill>
              </a:rPr>
              <a:t>: poids: 620 à 720 mg fondatrices</a:t>
            </a:r>
          </a:p>
          <a:p>
            <a:r>
              <a:rPr lang="fr-FR" b="1" dirty="0">
                <a:solidFill>
                  <a:srgbClr val="FF0000"/>
                </a:solidFill>
              </a:rPr>
              <a:t>                          190 à 380 mg pour ouvrières</a:t>
            </a:r>
          </a:p>
          <a:p>
            <a:r>
              <a:rPr lang="fr-FR" b="1" u="sng" dirty="0"/>
              <a:t>Peu de différences de taille en automne</a:t>
            </a:r>
          </a:p>
          <a:p>
            <a:r>
              <a:rPr lang="fr-FR" b="1" dirty="0"/>
              <a:t>Réserves abdominales chez fondatrices pour passer hiver</a:t>
            </a:r>
          </a:p>
          <a:p>
            <a:r>
              <a:rPr lang="fr-FR" b="1" u="sng" dirty="0">
                <a:solidFill>
                  <a:srgbClr val="FF0000"/>
                </a:solidFill>
              </a:rPr>
              <a:t>Pas de fondatrices fécondées dans les nids en hiver</a:t>
            </a:r>
          </a:p>
          <a:p>
            <a:r>
              <a:rPr lang="fr-FR" b="1" dirty="0">
                <a:solidFill>
                  <a:srgbClr val="FF0000"/>
                </a:solidFill>
              </a:rPr>
              <a:t>Cycle développement </a:t>
            </a:r>
            <a:r>
              <a:rPr lang="fr-FR" b="1" u="sng" dirty="0">
                <a:solidFill>
                  <a:srgbClr val="FF0000"/>
                </a:solidFill>
              </a:rPr>
              <a:t>30 à 50 jours </a:t>
            </a:r>
            <a:r>
              <a:rPr lang="fr-FR" b="1" dirty="0">
                <a:solidFill>
                  <a:srgbClr val="FF0000"/>
                </a:solidFill>
              </a:rPr>
              <a:t>dans les galettes selon la température et la nourriture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36B9955-6280-7A8D-2A26-0D9BBB7DD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</p:spTree>
    <p:extLst>
      <p:ext uri="{BB962C8B-B14F-4D97-AF65-F5344CB8AC3E}">
        <p14:creationId xmlns:p14="http://schemas.microsoft.com/office/powerpoint/2010/main" val="3036293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88F74B-2946-DB06-D8A6-98FB5F68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1CBAB5-3CFB-1401-9E2A-1EF91E6C9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0"/>
            <a:ext cx="718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147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B684F89-4FBB-8DC1-491E-5B64EC6D0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Etienne CALAIS       GDSA 76     4.02.2023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2A000CC-23A8-9EC5-83CB-74BDB3D8C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10823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48288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1241</TotalTime>
  <Words>2627</Words>
  <Application>Microsoft Macintosh PowerPoint</Application>
  <PresentationFormat>Grand écran</PresentationFormat>
  <Paragraphs>384</Paragraphs>
  <Slides>55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1" baseType="lpstr">
      <vt:lpstr>Arial</vt:lpstr>
      <vt:lpstr>Calibri</vt:lpstr>
      <vt:lpstr>Symbol</vt:lpstr>
      <vt:lpstr>Trebuchet MS</vt:lpstr>
      <vt:lpstr>Wingdings 3</vt:lpstr>
      <vt:lpstr>Facette</vt:lpstr>
      <vt:lpstr>PNPPF et PNFA</vt:lpstr>
      <vt:lpstr>Présentation PowerPoint</vt:lpstr>
      <vt:lpstr>Plan national de lutte contre les FA                    PNFA</vt:lpstr>
      <vt:lpstr>            Recherches en cours</vt:lpstr>
      <vt:lpstr>Présentation PowerPoint</vt:lpstr>
      <vt:lpstr>Présentation PowerPoint</vt:lpstr>
      <vt:lpstr> Fondatrices Vespa velutina</vt:lpstr>
      <vt:lpstr>Présentation PowerPoint</vt:lpstr>
      <vt:lpstr>Présentation PowerPoint</vt:lpstr>
      <vt:lpstr>Présentation PowerPoint</vt:lpstr>
      <vt:lpstr>NID PRIMAIRE Vespa. Velutina.</vt:lpstr>
      <vt:lpstr>Présentation PowerPoint</vt:lpstr>
      <vt:lpstr>Nid secondaire de Vespa. Velutina.</vt:lpstr>
      <vt:lpstr>             Organisation du PNFA Plan national de lutte contre les frelons</vt:lpstr>
      <vt:lpstr>Plan national de piégeage de printemps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 Appats: Phéromones sexuelles                   Éric Darrouzet</vt:lpstr>
      <vt:lpstr>                  Les appâts</vt:lpstr>
      <vt:lpstr>         Règles d’un bon piégeage.</vt:lpstr>
      <vt:lpstr>  Débuter un plan de piégeage</vt:lpstr>
      <vt:lpstr>               Mesures au rucher</vt:lpstr>
      <vt:lpstr>               Période de piégeage</vt:lpstr>
      <vt:lpstr>          Emplacements des pièges</vt:lpstr>
      <vt:lpstr>      Piégeage : étude ITSAP-MNHN</vt:lpstr>
      <vt:lpstr>Intérêt du piégeage de printemps</vt:lpstr>
      <vt:lpstr>            Piéger ou ne pas piéger</vt:lpstr>
      <vt:lpstr>            Sélectivité des pièges   </vt:lpstr>
      <vt:lpstr>Présentation PowerPoint</vt:lpstr>
      <vt:lpstr>Bonnes pratiques du piégeage de printemps: résumé</vt:lpstr>
      <vt:lpstr>Organiser un plan de lutte local</vt:lpstr>
      <vt:lpstr>Lutte contre le frelon asiatique</vt:lpstr>
      <vt:lpstr>Présentation PowerPoint</vt:lpstr>
      <vt:lpstr>Présentation PowerPoint</vt:lpstr>
      <vt:lpstr>       Les harpes électriques</vt:lpstr>
      <vt:lpstr>Présentation PowerPoint</vt:lpstr>
      <vt:lpstr>Présentation PowerPoint</vt:lpstr>
      <vt:lpstr>Présentation PowerPoint</vt:lpstr>
      <vt:lpstr>Présentation PowerPoint</vt:lpstr>
      <vt:lpstr>                      Tuto AAVO</vt:lpstr>
      <vt:lpstr> Communication sur le PNFA</vt:lpstr>
      <vt:lpstr>             Formation des intervenants</vt:lpstr>
      <vt:lpstr>                   Conclusion</vt:lpstr>
      <vt:lpstr>Présentation PowerPoint</vt:lpstr>
      <vt:lpstr>               Vespa orientalis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PNPPF et PNFA</dc:title>
  <dc:creator>Etienne Calais</dc:creator>
  <cp:lastModifiedBy>Marc Fourneaux</cp:lastModifiedBy>
  <cp:revision>35</cp:revision>
  <dcterms:created xsi:type="dcterms:W3CDTF">2022-02-22T13:57:00Z</dcterms:created>
  <dcterms:modified xsi:type="dcterms:W3CDTF">2023-03-21T17:07:34Z</dcterms:modified>
</cp:coreProperties>
</file>